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6"/>
  </p:notesMasterIdLst>
  <p:sldIdLst>
    <p:sldId id="278" r:id="rId3"/>
    <p:sldId id="325" r:id="rId4"/>
    <p:sldId id="257" r:id="rId5"/>
    <p:sldId id="256" r:id="rId7"/>
    <p:sldId id="258" r:id="rId8"/>
    <p:sldId id="312" r:id="rId9"/>
    <p:sldId id="259" r:id="rId10"/>
    <p:sldId id="260" r:id="rId11"/>
    <p:sldId id="282" r:id="rId12"/>
    <p:sldId id="261" r:id="rId13"/>
    <p:sldId id="262" r:id="rId14"/>
    <p:sldId id="311" r:id="rId15"/>
    <p:sldId id="263" r:id="rId16"/>
    <p:sldId id="264" r:id="rId17"/>
    <p:sldId id="294" r:id="rId18"/>
    <p:sldId id="265" r:id="rId19"/>
    <p:sldId id="280" r:id="rId20"/>
  </p:sldIdLst>
  <p:sldSz cx="14630400" cy="8229600"/>
  <p:notesSz cx="8229600" cy="14630400"/>
  <p:embeddedFontLst>
    <p:embeddedFont>
      <p:font typeface="Lato" panose="020F0802020204030203" pitchFamily="34" charset="0"/>
      <p:bold r:id="rId25"/>
    </p:embeddedFont>
    <p:embeddedFont>
      <p:font typeface="Lato" panose="020F0802020204030203" pitchFamily="34" charset="-122"/>
      <p:bold r:id="rId26"/>
    </p:embeddedFont>
    <p:embeddedFont>
      <p:font typeface="Lato" panose="020F0802020204030203" pitchFamily="34" charset="-120"/>
      <p:bold r:id="rId27"/>
    </p:embeddedFont>
    <p:embeddedFont>
      <p:font typeface="Arial Black" panose="020B0A04020102020204" charset="0"/>
      <p:bold r:id="rId28"/>
    </p:embeddedFont>
    <p:embeddedFont>
      <p:font typeface="Calibri Light" panose="020F0302020204030204" charset="0"/>
      <p:regular r:id="rId29"/>
      <p:italic r:id="rId30"/>
    </p:embeddedFont>
    <p:embeddedFont>
      <p:font typeface="Calibri" panose="020F0502020204030204" charset="0"/>
      <p:regular r:id="rId31"/>
      <p:bold r:id="rId32"/>
      <p:italic r:id="rId33"/>
      <p:boldItalic r:id="rId34"/>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458965342" name="V UDAY SIDDARDHA" initials="V"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font" Target="fonts/font10.fntdata"/><Relationship Id="rId33" Type="http://schemas.openxmlformats.org/officeDocument/2006/relationships/font" Target="fonts/font9.fntdata"/><Relationship Id="rId32" Type="http://schemas.openxmlformats.org/officeDocument/2006/relationships/font" Target="fonts/font8.fntdata"/><Relationship Id="rId31" Type="http://schemas.openxmlformats.org/officeDocument/2006/relationships/font" Target="fonts/font7.fntdata"/><Relationship Id="rId30" Type="http://schemas.openxmlformats.org/officeDocument/2006/relationships/font" Target="fonts/font6.fntdata"/><Relationship Id="rId3" Type="http://schemas.openxmlformats.org/officeDocument/2006/relationships/slide" Target="slides/slide1.xml"/><Relationship Id="rId29" Type="http://schemas.openxmlformats.org/officeDocument/2006/relationships/font" Target="fonts/font5.fntdata"/><Relationship Id="rId28" Type="http://schemas.openxmlformats.org/officeDocument/2006/relationships/font" Target="fonts/font4.fntdata"/><Relationship Id="rId27" Type="http://schemas.openxmlformats.org/officeDocument/2006/relationships/font" Target="fonts/font3.fntdata"/><Relationship Id="rId26" Type="http://schemas.openxmlformats.org/officeDocument/2006/relationships/font" Target="fonts/font2.fntdata"/><Relationship Id="rId25" Type="http://schemas.openxmlformats.org/officeDocument/2006/relationships/font" Target="fonts/font1.fntdata"/><Relationship Id="rId24" Type="http://schemas.openxmlformats.org/officeDocument/2006/relationships/commentAuthors" Target="commentAuthors.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p:spPr>
      </p:sp>
      <p:sp>
        <p:nvSpPr>
          <p:cNvPr id="3" name="Shape 1"/>
          <p:cNvSpPr/>
          <p:nvPr/>
        </p:nvSpPr>
        <p:spPr>
          <a:xfrm>
            <a:off x="0" y="0"/>
            <a:ext cx="14630400" cy="8229600"/>
          </a:xfrm>
          <a:prstGeom prst="rect">
            <a:avLst/>
          </a:prstGeom>
          <a:solidFill>
            <a:srgbClr val="EFECE6"/>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p:spPr>
      </p:sp>
      <p:sp>
        <p:nvSpPr>
          <p:cNvPr id="3" name="Shape 1"/>
          <p:cNvSpPr/>
          <p:nvPr/>
        </p:nvSpPr>
        <p:spPr>
          <a:xfrm>
            <a:off x="0" y="0"/>
            <a:ext cx="14630400" cy="8229600"/>
          </a:xfrm>
          <a:prstGeom prst="rect">
            <a:avLst/>
          </a:prstGeom>
          <a:solidFill>
            <a:srgbClr val="EFECE6"/>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p:spPr>
      </p:sp>
      <p:sp>
        <p:nvSpPr>
          <p:cNvPr id="3" name="Shape 1"/>
          <p:cNvSpPr/>
          <p:nvPr/>
        </p:nvSpPr>
        <p:spPr>
          <a:xfrm>
            <a:off x="0" y="0"/>
            <a:ext cx="14630400" cy="8229600"/>
          </a:xfrm>
          <a:prstGeom prst="rect">
            <a:avLst/>
          </a:prstGeom>
          <a:solidFill>
            <a:srgbClr val="EFECE6"/>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p:spPr>
      </p:sp>
      <p:sp>
        <p:nvSpPr>
          <p:cNvPr id="3" name="Shape 1"/>
          <p:cNvSpPr/>
          <p:nvPr/>
        </p:nvSpPr>
        <p:spPr>
          <a:xfrm>
            <a:off x="0" y="0"/>
            <a:ext cx="14630400" cy="8229600"/>
          </a:xfrm>
          <a:prstGeom prst="rect">
            <a:avLst/>
          </a:prstGeom>
          <a:solidFill>
            <a:srgbClr val="EFECE6"/>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p:spPr>
      </p:sp>
      <p:sp>
        <p:nvSpPr>
          <p:cNvPr id="3" name="Shape 1"/>
          <p:cNvSpPr/>
          <p:nvPr/>
        </p:nvSpPr>
        <p:spPr>
          <a:xfrm>
            <a:off x="0" y="0"/>
            <a:ext cx="14630400" cy="8229600"/>
          </a:xfrm>
          <a:prstGeom prst="rect">
            <a:avLst/>
          </a:prstGeom>
          <a:solidFill>
            <a:srgbClr val="EFECE6"/>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p:spPr>
      </p:sp>
      <p:sp>
        <p:nvSpPr>
          <p:cNvPr id="3" name="Shape 1"/>
          <p:cNvSpPr/>
          <p:nvPr/>
        </p:nvSpPr>
        <p:spPr>
          <a:xfrm>
            <a:off x="0" y="0"/>
            <a:ext cx="14630400" cy="8229600"/>
          </a:xfrm>
          <a:prstGeom prst="rect">
            <a:avLst/>
          </a:prstGeom>
          <a:solidFill>
            <a:srgbClr val="EFECE6"/>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p:spPr>
      </p:sp>
      <p:sp>
        <p:nvSpPr>
          <p:cNvPr id="3" name="Shape 1"/>
          <p:cNvSpPr/>
          <p:nvPr/>
        </p:nvSpPr>
        <p:spPr>
          <a:xfrm>
            <a:off x="0" y="0"/>
            <a:ext cx="14630400" cy="8229600"/>
          </a:xfrm>
          <a:prstGeom prst="rect">
            <a:avLst/>
          </a:prstGeom>
          <a:solidFill>
            <a:srgbClr val="EFECE6"/>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p:spPr>
      </p:sp>
      <p:sp>
        <p:nvSpPr>
          <p:cNvPr id="3" name="Shape 1"/>
          <p:cNvSpPr/>
          <p:nvPr/>
        </p:nvSpPr>
        <p:spPr>
          <a:xfrm>
            <a:off x="0" y="0"/>
            <a:ext cx="14630400" cy="8229600"/>
          </a:xfrm>
          <a:prstGeom prst="rect">
            <a:avLst/>
          </a:prstGeom>
          <a:solidFill>
            <a:srgbClr val="EFECE6"/>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p:spPr>
      </p:sp>
      <p:sp>
        <p:nvSpPr>
          <p:cNvPr id="3" name="Shape 1"/>
          <p:cNvSpPr/>
          <p:nvPr/>
        </p:nvSpPr>
        <p:spPr>
          <a:xfrm>
            <a:off x="0" y="0"/>
            <a:ext cx="14630400" cy="8229600"/>
          </a:xfrm>
          <a:prstGeom prst="rect">
            <a:avLst/>
          </a:prstGeom>
          <a:solidFill>
            <a:srgbClr val="EFECE6"/>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p:spPr>
      </p:sp>
      <p:sp>
        <p:nvSpPr>
          <p:cNvPr id="3" name="Shape 1"/>
          <p:cNvSpPr/>
          <p:nvPr/>
        </p:nvSpPr>
        <p:spPr>
          <a:xfrm>
            <a:off x="0" y="0"/>
            <a:ext cx="14630400" cy="8229600"/>
          </a:xfrm>
          <a:prstGeom prst="rect">
            <a:avLst/>
          </a:prstGeom>
          <a:solidFill>
            <a:srgbClr val="EFECE6"/>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8.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0.xml"/><Relationship Id="rId2" Type="http://schemas.openxmlformats.org/officeDocument/2006/relationships/image" Target="../media/image6.png"/><Relationship Id="rId1"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1.xml"/><Relationship Id="rId1"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6.png"/><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4.xml"/><Relationship Id="rId2" Type="http://schemas.openxmlformats.org/officeDocument/2006/relationships/image" Target="../media/image6.png"/><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png"/><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6.xml"/><Relationship Id="rId4" Type="http://schemas.openxmlformats.org/officeDocument/2006/relationships/image" Target="../media/image6.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12486958" y="6086158"/>
            <a:ext cx="2143125" cy="2143125"/>
          </a:xfrm>
          <a:prstGeom prst="rect">
            <a:avLst/>
          </a:prstGeom>
        </p:spPr>
      </p:pic>
      <p:sp>
        <p:nvSpPr>
          <p:cNvPr id="5" name="Text Box 4"/>
          <p:cNvSpPr txBox="1"/>
          <p:nvPr/>
        </p:nvSpPr>
        <p:spPr>
          <a:xfrm>
            <a:off x="1607820" y="1546860"/>
            <a:ext cx="11963400" cy="1198880"/>
          </a:xfrm>
          <a:prstGeom prst="rect">
            <a:avLst/>
          </a:prstGeom>
          <a:noFill/>
        </p:spPr>
        <p:txBody>
          <a:bodyPr wrap="square" rtlCol="0">
            <a:spAutoFit/>
          </a:bodyPr>
          <a:p>
            <a:r>
              <a:rPr lang="en-GB" altLang="en-US" sz="7200"/>
              <a:t>AWS Development</a:t>
            </a:r>
            <a:endParaRPr lang="en-GB" altLang="en-US" sz="7200"/>
          </a:p>
        </p:txBody>
      </p:sp>
      <p:sp>
        <p:nvSpPr>
          <p:cNvPr id="6" name="Text Box 5"/>
          <p:cNvSpPr txBox="1"/>
          <p:nvPr/>
        </p:nvSpPr>
        <p:spPr>
          <a:xfrm>
            <a:off x="1770380" y="3053080"/>
            <a:ext cx="10287000" cy="1198880"/>
          </a:xfrm>
          <a:prstGeom prst="rect">
            <a:avLst/>
          </a:prstGeom>
          <a:noFill/>
        </p:spPr>
        <p:txBody>
          <a:bodyPr wrap="square" rtlCol="0">
            <a:spAutoFit/>
          </a:bodyPr>
          <a:p>
            <a:r>
              <a:rPr lang="en-GB" altLang="en-US" sz="3600"/>
              <a:t>UDAY SAI SIDDARDHA</a:t>
            </a:r>
            <a:endParaRPr lang="en-GB" altLang="en-US" sz="3600"/>
          </a:p>
          <a:p>
            <a:r>
              <a:rPr lang="en-GB" altLang="en-US" sz="3600"/>
              <a:t>20-2-2025</a:t>
            </a:r>
            <a:endParaRPr lang="en-GB" altLang="en-US" sz="3600"/>
          </a:p>
        </p:txBody>
      </p:sp>
      <p:pic>
        <p:nvPicPr>
          <p:cNvPr id="2" name="Picture 1"/>
          <p:cNvPicPr>
            <a:picLocks noChangeAspect="1"/>
          </p:cNvPicPr>
          <p:nvPr/>
        </p:nvPicPr>
        <p:blipFill>
          <a:blip r:embed="rId2"/>
          <a:stretch>
            <a:fillRect/>
          </a:stretch>
        </p:blipFill>
        <p:spPr>
          <a:xfrm>
            <a:off x="4060190" y="3839210"/>
            <a:ext cx="6324600" cy="395287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30195"/>
          </a:xfrm>
          <a:prstGeom prst="rect">
            <a:avLst/>
          </a:prstGeom>
        </p:spPr>
      </p:pic>
      <p:sp>
        <p:nvSpPr>
          <p:cNvPr id="3" name="Text 0"/>
          <p:cNvSpPr/>
          <p:nvPr/>
        </p:nvSpPr>
        <p:spPr>
          <a:xfrm>
            <a:off x="752713" y="591383"/>
            <a:ext cx="6894671" cy="672108"/>
          </a:xfrm>
          <a:prstGeom prst="rect">
            <a:avLst/>
          </a:prstGeom>
          <a:noFill/>
        </p:spPr>
        <p:txBody>
          <a:bodyPr wrap="none" lIns="0" tIns="0" rIns="0" bIns="0" rtlCol="0" anchor="t"/>
          <a:lstStyle/>
          <a:p>
            <a:pPr marL="0" indent="0">
              <a:lnSpc>
                <a:spcPts val="5250"/>
              </a:lnSpc>
              <a:buNone/>
            </a:pPr>
            <a:r>
              <a:rPr lang="en-US" sz="4200" b="1" dirty="0">
                <a:solidFill>
                  <a:srgbClr val="282824"/>
                </a:solidFill>
                <a:latin typeface="Lato Bold" pitchFamily="34" charset="0"/>
                <a:ea typeface="Lato Bold" pitchFamily="34" charset="-122"/>
                <a:cs typeface="Lato Bold" pitchFamily="34" charset="-120"/>
              </a:rPr>
              <a:t>Understanding Cloud Pricing</a:t>
            </a:r>
            <a:endParaRPr lang="en-US" sz="4200" dirty="0"/>
          </a:p>
        </p:txBody>
      </p:sp>
      <p:sp>
        <p:nvSpPr>
          <p:cNvPr id="4" name="Text 1"/>
          <p:cNvSpPr/>
          <p:nvPr/>
        </p:nvSpPr>
        <p:spPr>
          <a:xfrm>
            <a:off x="752713" y="1586032"/>
            <a:ext cx="7638574" cy="1375886"/>
          </a:xfrm>
          <a:prstGeom prst="rect">
            <a:avLst/>
          </a:prstGeom>
          <a:noFill/>
        </p:spPr>
        <p:txBody>
          <a:bodyPr wrap="square" lIns="0" tIns="0" rIns="0" bIns="0" rtlCol="0" anchor="t"/>
          <a:lstStyle/>
          <a:p>
            <a:pPr marL="0" indent="0">
              <a:lnSpc>
                <a:spcPts val="2700"/>
              </a:lnSpc>
              <a:buNone/>
            </a:pPr>
            <a:r>
              <a:rPr lang="en-US" sz="1650" dirty="0">
                <a:solidFill>
                  <a:srgbClr val="4A4A45"/>
                </a:solidFill>
                <a:latin typeface="Lato" panose="020F0802020204030203" pitchFamily="34" charset="0"/>
                <a:ea typeface="Lato" panose="020F0802020204030203" pitchFamily="34" charset="-122"/>
                <a:cs typeface="Lato" panose="020F0802020204030203" pitchFamily="34" charset="-120"/>
              </a:rPr>
              <a:t>Cloud pricing is typically pay-as-you-go. You only pay for the resources you consume. Some providers offer reserved instances for discounted rates. Other options include spot instances for bidding on unused capacity. Understanding pricing models is key to cost optimization.</a:t>
            </a:r>
            <a:endParaRPr lang="en-US" sz="1650" dirty="0"/>
          </a:p>
        </p:txBody>
      </p:sp>
      <p:sp>
        <p:nvSpPr>
          <p:cNvPr id="5" name="Text 2"/>
          <p:cNvSpPr/>
          <p:nvPr/>
        </p:nvSpPr>
        <p:spPr>
          <a:xfrm>
            <a:off x="752713" y="3311366"/>
            <a:ext cx="3657957" cy="709732"/>
          </a:xfrm>
          <a:prstGeom prst="rect">
            <a:avLst/>
          </a:prstGeom>
          <a:noFill/>
        </p:spPr>
        <p:txBody>
          <a:bodyPr wrap="none" lIns="0" tIns="0" rIns="0" bIns="0" rtlCol="0" anchor="t"/>
          <a:lstStyle/>
          <a:p>
            <a:pPr marL="0" indent="0" algn="ctr">
              <a:lnSpc>
                <a:spcPts val="5550"/>
              </a:lnSpc>
              <a:buNone/>
            </a:pPr>
            <a:r>
              <a:rPr lang="en-US" sz="5550" b="1" dirty="0">
                <a:solidFill>
                  <a:srgbClr val="4A4A45"/>
                </a:solidFill>
                <a:latin typeface="Lato Bold" pitchFamily="34" charset="0"/>
                <a:ea typeface="Lato Bold" pitchFamily="34" charset="-122"/>
                <a:cs typeface="Lato Bold" pitchFamily="34" charset="-120"/>
              </a:rPr>
              <a:t>$0.01</a:t>
            </a:r>
            <a:endParaRPr lang="en-US" sz="5550" dirty="0"/>
          </a:p>
        </p:txBody>
      </p:sp>
      <p:sp>
        <p:nvSpPr>
          <p:cNvPr id="6" name="Text 3"/>
          <p:cNvSpPr/>
          <p:nvPr/>
        </p:nvSpPr>
        <p:spPr>
          <a:xfrm>
            <a:off x="1237417" y="4289822"/>
            <a:ext cx="2688431" cy="335994"/>
          </a:xfrm>
          <a:prstGeom prst="rect">
            <a:avLst/>
          </a:prstGeom>
          <a:noFill/>
        </p:spPr>
        <p:txBody>
          <a:bodyPr wrap="none" lIns="0" tIns="0" rIns="0" bIns="0" rtlCol="0" anchor="t"/>
          <a:lstStyle/>
          <a:p>
            <a:pPr marL="0" indent="0" algn="ctr">
              <a:lnSpc>
                <a:spcPts val="2600"/>
              </a:lnSpc>
              <a:buNone/>
            </a:pPr>
            <a:r>
              <a:rPr lang="en-US" sz="2100" b="1" dirty="0">
                <a:solidFill>
                  <a:srgbClr val="4A4A45"/>
                </a:solidFill>
                <a:latin typeface="Lato Bold" pitchFamily="34" charset="0"/>
                <a:ea typeface="Lato Bold" pitchFamily="34" charset="-122"/>
                <a:cs typeface="Lato Bold" pitchFamily="34" charset="-120"/>
              </a:rPr>
              <a:t>Per GB</a:t>
            </a:r>
            <a:endParaRPr lang="en-US" sz="2100" dirty="0"/>
          </a:p>
        </p:txBody>
      </p:sp>
      <p:sp>
        <p:nvSpPr>
          <p:cNvPr id="7" name="Text 4"/>
          <p:cNvSpPr/>
          <p:nvPr/>
        </p:nvSpPr>
        <p:spPr>
          <a:xfrm>
            <a:off x="752713" y="4754761"/>
            <a:ext cx="3657957" cy="343972"/>
          </a:xfrm>
          <a:prstGeom prst="rect">
            <a:avLst/>
          </a:prstGeom>
          <a:noFill/>
        </p:spPr>
        <p:txBody>
          <a:bodyPr wrap="none" lIns="0" tIns="0" rIns="0" bIns="0" rtlCol="0" anchor="t"/>
          <a:lstStyle/>
          <a:p>
            <a:pPr marL="0" indent="0" algn="ctr">
              <a:lnSpc>
                <a:spcPts val="2700"/>
              </a:lnSpc>
              <a:buNone/>
            </a:pPr>
            <a:r>
              <a:rPr lang="en-US" sz="1650" dirty="0">
                <a:solidFill>
                  <a:srgbClr val="4A4A45"/>
                </a:solidFill>
                <a:latin typeface="Lato" panose="020F0802020204030203" pitchFamily="34" charset="0"/>
                <a:ea typeface="Lato" panose="020F0802020204030203" pitchFamily="34" charset="-122"/>
                <a:cs typeface="Lato" panose="020F0802020204030203" pitchFamily="34" charset="-120"/>
              </a:rPr>
              <a:t>Storage Costs</a:t>
            </a:r>
            <a:endParaRPr lang="en-US" sz="1650" dirty="0"/>
          </a:p>
        </p:txBody>
      </p:sp>
      <p:sp>
        <p:nvSpPr>
          <p:cNvPr id="8" name="Text 5"/>
          <p:cNvSpPr/>
          <p:nvPr/>
        </p:nvSpPr>
        <p:spPr>
          <a:xfrm>
            <a:off x="4733211" y="3311366"/>
            <a:ext cx="3658076" cy="709732"/>
          </a:xfrm>
          <a:prstGeom prst="rect">
            <a:avLst/>
          </a:prstGeom>
          <a:noFill/>
        </p:spPr>
        <p:txBody>
          <a:bodyPr wrap="none" lIns="0" tIns="0" rIns="0" bIns="0" rtlCol="0" anchor="t"/>
          <a:lstStyle/>
          <a:p>
            <a:pPr marL="0" indent="0" algn="ctr">
              <a:lnSpc>
                <a:spcPts val="5550"/>
              </a:lnSpc>
              <a:buNone/>
            </a:pPr>
            <a:r>
              <a:rPr lang="en-US" sz="5550" b="1" dirty="0">
                <a:solidFill>
                  <a:srgbClr val="4A4A45"/>
                </a:solidFill>
                <a:latin typeface="Lato Bold" pitchFamily="34" charset="0"/>
                <a:ea typeface="Lato Bold" pitchFamily="34" charset="-122"/>
                <a:cs typeface="Lato Bold" pitchFamily="34" charset="-120"/>
              </a:rPr>
              <a:t>$0.10</a:t>
            </a:r>
            <a:endParaRPr lang="en-US" sz="5550" dirty="0"/>
          </a:p>
        </p:txBody>
      </p:sp>
      <p:sp>
        <p:nvSpPr>
          <p:cNvPr id="9" name="Text 6"/>
          <p:cNvSpPr/>
          <p:nvPr/>
        </p:nvSpPr>
        <p:spPr>
          <a:xfrm>
            <a:off x="5218033" y="4289822"/>
            <a:ext cx="2688431" cy="335994"/>
          </a:xfrm>
          <a:prstGeom prst="rect">
            <a:avLst/>
          </a:prstGeom>
          <a:noFill/>
        </p:spPr>
        <p:txBody>
          <a:bodyPr wrap="none" lIns="0" tIns="0" rIns="0" bIns="0" rtlCol="0" anchor="t"/>
          <a:lstStyle/>
          <a:p>
            <a:pPr marL="0" indent="0" algn="ctr">
              <a:lnSpc>
                <a:spcPts val="2600"/>
              </a:lnSpc>
              <a:buNone/>
            </a:pPr>
            <a:r>
              <a:rPr lang="en-US" sz="2100" b="1" dirty="0">
                <a:solidFill>
                  <a:srgbClr val="4A4A45"/>
                </a:solidFill>
                <a:latin typeface="Lato Bold" pitchFamily="34" charset="0"/>
                <a:ea typeface="Lato Bold" pitchFamily="34" charset="-122"/>
                <a:cs typeface="Lato Bold" pitchFamily="34" charset="-120"/>
              </a:rPr>
              <a:t>Per Hour</a:t>
            </a:r>
            <a:endParaRPr lang="en-US" sz="2100" dirty="0"/>
          </a:p>
        </p:txBody>
      </p:sp>
      <p:sp>
        <p:nvSpPr>
          <p:cNvPr id="10" name="Text 7"/>
          <p:cNvSpPr/>
          <p:nvPr/>
        </p:nvSpPr>
        <p:spPr>
          <a:xfrm>
            <a:off x="4733211" y="4754761"/>
            <a:ext cx="3658076" cy="343972"/>
          </a:xfrm>
          <a:prstGeom prst="rect">
            <a:avLst/>
          </a:prstGeom>
          <a:noFill/>
        </p:spPr>
        <p:txBody>
          <a:bodyPr wrap="none" lIns="0" tIns="0" rIns="0" bIns="0" rtlCol="0" anchor="t"/>
          <a:lstStyle/>
          <a:p>
            <a:pPr marL="0" indent="0" algn="ctr">
              <a:lnSpc>
                <a:spcPts val="2700"/>
              </a:lnSpc>
              <a:buNone/>
            </a:pPr>
            <a:r>
              <a:rPr lang="en-US" sz="1650" dirty="0">
                <a:solidFill>
                  <a:srgbClr val="4A4A45"/>
                </a:solidFill>
                <a:latin typeface="Lato" panose="020F0802020204030203" pitchFamily="34" charset="0"/>
                <a:ea typeface="Lato" panose="020F0802020204030203" pitchFamily="34" charset="-122"/>
                <a:cs typeface="Lato" panose="020F0802020204030203" pitchFamily="34" charset="-120"/>
              </a:rPr>
              <a:t>Compute Costs</a:t>
            </a:r>
            <a:endParaRPr lang="en-US" sz="1650" dirty="0"/>
          </a:p>
        </p:txBody>
      </p:sp>
      <p:sp>
        <p:nvSpPr>
          <p:cNvPr id="11" name="Text 8"/>
          <p:cNvSpPr/>
          <p:nvPr/>
        </p:nvSpPr>
        <p:spPr>
          <a:xfrm>
            <a:off x="2742962" y="5851446"/>
            <a:ext cx="3657957" cy="709732"/>
          </a:xfrm>
          <a:prstGeom prst="rect">
            <a:avLst/>
          </a:prstGeom>
          <a:noFill/>
        </p:spPr>
        <p:txBody>
          <a:bodyPr wrap="none" lIns="0" tIns="0" rIns="0" bIns="0" rtlCol="0" anchor="t"/>
          <a:lstStyle/>
          <a:p>
            <a:pPr marL="0" indent="0" algn="ctr">
              <a:lnSpc>
                <a:spcPts val="5550"/>
              </a:lnSpc>
              <a:buNone/>
            </a:pPr>
            <a:r>
              <a:rPr lang="en-US" sz="5550" b="1" dirty="0">
                <a:solidFill>
                  <a:srgbClr val="4A4A45"/>
                </a:solidFill>
                <a:latin typeface="Lato Bold" pitchFamily="34" charset="0"/>
                <a:ea typeface="Lato Bold" pitchFamily="34" charset="-122"/>
                <a:cs typeface="Lato Bold" pitchFamily="34" charset="-120"/>
              </a:rPr>
              <a:t>$1.00</a:t>
            </a:r>
            <a:endParaRPr lang="en-US" sz="5550" dirty="0"/>
          </a:p>
        </p:txBody>
      </p:sp>
      <p:sp>
        <p:nvSpPr>
          <p:cNvPr id="12" name="Text 9"/>
          <p:cNvSpPr/>
          <p:nvPr/>
        </p:nvSpPr>
        <p:spPr>
          <a:xfrm>
            <a:off x="3227665" y="6829901"/>
            <a:ext cx="2688431" cy="335994"/>
          </a:xfrm>
          <a:prstGeom prst="rect">
            <a:avLst/>
          </a:prstGeom>
          <a:noFill/>
        </p:spPr>
        <p:txBody>
          <a:bodyPr wrap="none" lIns="0" tIns="0" rIns="0" bIns="0" rtlCol="0" anchor="t"/>
          <a:lstStyle/>
          <a:p>
            <a:pPr marL="0" indent="0" algn="ctr">
              <a:lnSpc>
                <a:spcPts val="2600"/>
              </a:lnSpc>
              <a:buNone/>
            </a:pPr>
            <a:r>
              <a:rPr lang="en-US" sz="2100" b="1" dirty="0">
                <a:solidFill>
                  <a:srgbClr val="4A4A45"/>
                </a:solidFill>
                <a:latin typeface="Lato Bold" pitchFamily="34" charset="0"/>
                <a:ea typeface="Lato Bold" pitchFamily="34" charset="-122"/>
                <a:cs typeface="Lato Bold" pitchFamily="34" charset="-120"/>
              </a:rPr>
              <a:t>Per Month</a:t>
            </a:r>
            <a:endParaRPr lang="en-US" sz="2100" dirty="0"/>
          </a:p>
        </p:txBody>
      </p:sp>
      <p:sp>
        <p:nvSpPr>
          <p:cNvPr id="13" name="Text 10"/>
          <p:cNvSpPr/>
          <p:nvPr/>
        </p:nvSpPr>
        <p:spPr>
          <a:xfrm>
            <a:off x="2742962" y="7294840"/>
            <a:ext cx="3657957" cy="343972"/>
          </a:xfrm>
          <a:prstGeom prst="rect">
            <a:avLst/>
          </a:prstGeom>
          <a:noFill/>
        </p:spPr>
        <p:txBody>
          <a:bodyPr wrap="none" lIns="0" tIns="0" rIns="0" bIns="0" rtlCol="0" anchor="t"/>
          <a:lstStyle/>
          <a:p>
            <a:pPr marL="0" indent="0" algn="ctr">
              <a:lnSpc>
                <a:spcPts val="2700"/>
              </a:lnSpc>
              <a:buNone/>
            </a:pPr>
            <a:r>
              <a:rPr lang="en-US" sz="1650" dirty="0">
                <a:solidFill>
                  <a:srgbClr val="4A4A45"/>
                </a:solidFill>
                <a:latin typeface="Lato" panose="020F0802020204030203" pitchFamily="34" charset="0"/>
                <a:ea typeface="Lato" panose="020F0802020204030203" pitchFamily="34" charset="-122"/>
                <a:cs typeface="Lato" panose="020F0802020204030203" pitchFamily="34" charset="-120"/>
              </a:rPr>
              <a:t>Base Costs</a:t>
            </a:r>
            <a:endParaRPr lang="en-US" sz="16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550432"/>
            <a:ext cx="6215777" cy="708779"/>
          </a:xfrm>
          <a:prstGeom prst="rect">
            <a:avLst/>
          </a:prstGeom>
          <a:noFill/>
        </p:spPr>
        <p:txBody>
          <a:bodyPr wrap="none" lIns="0" tIns="0" rIns="0" bIns="0" rtlCol="0" anchor="t"/>
          <a:lstStyle/>
          <a:p>
            <a:pPr marL="0" indent="0">
              <a:lnSpc>
                <a:spcPts val="5550"/>
              </a:lnSpc>
              <a:buNone/>
            </a:pPr>
            <a:r>
              <a:rPr lang="en-US" sz="4450" b="1" dirty="0">
                <a:solidFill>
                  <a:srgbClr val="282824"/>
                </a:solidFill>
                <a:latin typeface="Lato Bold" pitchFamily="34" charset="0"/>
                <a:ea typeface="Lato Bold" pitchFamily="34" charset="-122"/>
                <a:cs typeface="Lato Bold" pitchFamily="34" charset="-120"/>
              </a:rPr>
              <a:t>A Look at Cloud Vendors</a:t>
            </a:r>
            <a:endParaRPr lang="en-US" sz="4450" dirty="0"/>
          </a:p>
        </p:txBody>
      </p:sp>
      <p:sp>
        <p:nvSpPr>
          <p:cNvPr id="4" name="Text 1"/>
          <p:cNvSpPr/>
          <p:nvPr/>
        </p:nvSpPr>
        <p:spPr>
          <a:xfrm>
            <a:off x="793790" y="2599373"/>
            <a:ext cx="7556421" cy="1451610"/>
          </a:xfrm>
          <a:prstGeom prst="rect">
            <a:avLst/>
          </a:prstGeom>
          <a:noFill/>
        </p:spPr>
        <p:txBody>
          <a:bodyPr wrap="square" lIns="0" tIns="0" rIns="0" bIns="0" rtlCol="0" anchor="t"/>
          <a:lstStyle/>
          <a:p>
            <a:pPr marL="0" indent="0">
              <a:lnSpc>
                <a:spcPts val="2850"/>
              </a:lnSpc>
              <a:buNone/>
            </a:pPr>
            <a:r>
              <a:rPr lang="en-US" sz="1750" dirty="0">
                <a:solidFill>
                  <a:srgbClr val="4A4A45"/>
                </a:solidFill>
                <a:latin typeface="Lato" panose="020F0802020204030203" pitchFamily="34" charset="0"/>
                <a:ea typeface="Lato" panose="020F0802020204030203" pitchFamily="34" charset="-122"/>
                <a:cs typeface="Lato" panose="020F0802020204030203" pitchFamily="34" charset="-120"/>
              </a:rPr>
              <a:t>Amazon Web Services (AWS) is a leading cloud provider. Microsoft Azure is another major player in the cloud market. Google Cloud Platform (GCP) offers a range of cloud services. Other vendors include IBM Cloud, Oracle Cloud, and DigitalOcean.</a:t>
            </a:r>
            <a:endParaRPr lang="en-US" sz="1750" dirty="0"/>
          </a:p>
        </p:txBody>
      </p:sp>
      <p:pic>
        <p:nvPicPr>
          <p:cNvPr id="5" name="Image 1" descr="preencoded.png"/>
          <p:cNvPicPr>
            <a:picLocks noChangeAspect="1"/>
          </p:cNvPicPr>
          <p:nvPr/>
        </p:nvPicPr>
        <p:blipFill>
          <a:blip r:embed="rId2"/>
          <a:stretch>
            <a:fillRect/>
          </a:stretch>
        </p:blipFill>
        <p:spPr>
          <a:xfrm>
            <a:off x="793790" y="4306133"/>
            <a:ext cx="566976" cy="566976"/>
          </a:xfrm>
          <a:prstGeom prst="rect">
            <a:avLst/>
          </a:prstGeom>
        </p:spPr>
      </p:pic>
      <p:sp>
        <p:nvSpPr>
          <p:cNvPr id="6" name="Text 2"/>
          <p:cNvSpPr/>
          <p:nvPr/>
        </p:nvSpPr>
        <p:spPr>
          <a:xfrm>
            <a:off x="793790" y="5099923"/>
            <a:ext cx="2291953" cy="354330"/>
          </a:xfrm>
          <a:prstGeom prst="rect">
            <a:avLst/>
          </a:prstGeom>
          <a:noFill/>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AWS</a:t>
            </a:r>
            <a:endParaRPr lang="en-US" sz="2200" dirty="0"/>
          </a:p>
        </p:txBody>
      </p:sp>
      <p:sp>
        <p:nvSpPr>
          <p:cNvPr id="7" name="Text 3"/>
          <p:cNvSpPr/>
          <p:nvPr/>
        </p:nvSpPr>
        <p:spPr>
          <a:xfrm>
            <a:off x="793790" y="5590342"/>
            <a:ext cx="2291953" cy="725805"/>
          </a:xfrm>
          <a:prstGeom prst="rect">
            <a:avLst/>
          </a:prstGeom>
          <a:noFill/>
        </p:spPr>
        <p:txBody>
          <a:bodyPr wrap="square" lIns="0" tIns="0" rIns="0" bIns="0" rtlCol="0" anchor="t"/>
          <a:lstStyle/>
          <a:p>
            <a:pPr marL="0" indent="0" algn="l">
              <a:lnSpc>
                <a:spcPts val="2850"/>
              </a:lnSpc>
              <a:buNone/>
            </a:pPr>
            <a:r>
              <a:rPr lang="en-US" sz="1750" dirty="0">
                <a:solidFill>
                  <a:srgbClr val="4A4A45"/>
                </a:solidFill>
                <a:latin typeface="Lato" panose="020F0802020204030203" pitchFamily="34" charset="0"/>
                <a:ea typeface="Lato" panose="020F0802020204030203" pitchFamily="34" charset="-122"/>
                <a:cs typeface="Lato" panose="020F0802020204030203" pitchFamily="34" charset="-120"/>
              </a:rPr>
              <a:t>Market leader with a wide range of services.</a:t>
            </a:r>
            <a:endParaRPr lang="en-US" sz="1750" dirty="0"/>
          </a:p>
        </p:txBody>
      </p:sp>
      <p:pic>
        <p:nvPicPr>
          <p:cNvPr id="8" name="Image 2" descr="preencoded.png"/>
          <p:cNvPicPr>
            <a:picLocks noChangeAspect="1"/>
          </p:cNvPicPr>
          <p:nvPr/>
        </p:nvPicPr>
        <p:blipFill>
          <a:blip r:embed="rId3"/>
          <a:stretch>
            <a:fillRect/>
          </a:stretch>
        </p:blipFill>
        <p:spPr>
          <a:xfrm>
            <a:off x="3425904" y="4306133"/>
            <a:ext cx="566976" cy="566976"/>
          </a:xfrm>
          <a:prstGeom prst="rect">
            <a:avLst/>
          </a:prstGeom>
        </p:spPr>
      </p:pic>
      <p:sp>
        <p:nvSpPr>
          <p:cNvPr id="9" name="Text 4"/>
          <p:cNvSpPr/>
          <p:nvPr/>
        </p:nvSpPr>
        <p:spPr>
          <a:xfrm>
            <a:off x="3425904" y="5099923"/>
            <a:ext cx="2292072" cy="354330"/>
          </a:xfrm>
          <a:prstGeom prst="rect">
            <a:avLst/>
          </a:prstGeom>
          <a:noFill/>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Azure</a:t>
            </a:r>
            <a:endParaRPr lang="en-US" sz="2200" dirty="0"/>
          </a:p>
        </p:txBody>
      </p:sp>
      <p:sp>
        <p:nvSpPr>
          <p:cNvPr id="10" name="Text 5"/>
          <p:cNvSpPr/>
          <p:nvPr/>
        </p:nvSpPr>
        <p:spPr>
          <a:xfrm>
            <a:off x="3425904" y="5590342"/>
            <a:ext cx="2292072" cy="1088708"/>
          </a:xfrm>
          <a:prstGeom prst="rect">
            <a:avLst/>
          </a:prstGeom>
          <a:noFill/>
        </p:spPr>
        <p:txBody>
          <a:bodyPr wrap="square" lIns="0" tIns="0" rIns="0" bIns="0" rtlCol="0" anchor="t"/>
          <a:lstStyle/>
          <a:p>
            <a:pPr marL="0" indent="0" algn="l">
              <a:lnSpc>
                <a:spcPts val="2850"/>
              </a:lnSpc>
              <a:buNone/>
            </a:pPr>
            <a:r>
              <a:rPr lang="en-US" sz="1750" dirty="0">
                <a:solidFill>
                  <a:srgbClr val="4A4A45"/>
                </a:solidFill>
                <a:latin typeface="Lato" panose="020F0802020204030203" pitchFamily="34" charset="0"/>
                <a:ea typeface="Lato" panose="020F0802020204030203" pitchFamily="34" charset="-122"/>
                <a:cs typeface="Lato" panose="020F0802020204030203" pitchFamily="34" charset="-120"/>
              </a:rPr>
              <a:t>Strong integration with Microsoft products.</a:t>
            </a:r>
            <a:endParaRPr lang="en-US" sz="1750" dirty="0"/>
          </a:p>
        </p:txBody>
      </p:sp>
      <p:pic>
        <p:nvPicPr>
          <p:cNvPr id="11" name="Image 3" descr="preencoded.png"/>
          <p:cNvPicPr>
            <a:picLocks noChangeAspect="1"/>
          </p:cNvPicPr>
          <p:nvPr/>
        </p:nvPicPr>
        <p:blipFill>
          <a:blip r:embed="rId4"/>
          <a:stretch>
            <a:fillRect/>
          </a:stretch>
        </p:blipFill>
        <p:spPr>
          <a:xfrm>
            <a:off x="6058138" y="4306133"/>
            <a:ext cx="566976" cy="566976"/>
          </a:xfrm>
          <a:prstGeom prst="rect">
            <a:avLst/>
          </a:prstGeom>
        </p:spPr>
      </p:pic>
      <p:sp>
        <p:nvSpPr>
          <p:cNvPr id="12" name="Text 6"/>
          <p:cNvSpPr/>
          <p:nvPr/>
        </p:nvSpPr>
        <p:spPr>
          <a:xfrm>
            <a:off x="6058138" y="5099923"/>
            <a:ext cx="2291953" cy="354330"/>
          </a:xfrm>
          <a:prstGeom prst="rect">
            <a:avLst/>
          </a:prstGeom>
          <a:noFill/>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GCP</a:t>
            </a:r>
            <a:endParaRPr lang="en-US" sz="2200" dirty="0"/>
          </a:p>
        </p:txBody>
      </p:sp>
      <p:sp>
        <p:nvSpPr>
          <p:cNvPr id="13" name="Text 7"/>
          <p:cNvSpPr/>
          <p:nvPr/>
        </p:nvSpPr>
        <p:spPr>
          <a:xfrm>
            <a:off x="6058138" y="5590342"/>
            <a:ext cx="2291953" cy="1088708"/>
          </a:xfrm>
          <a:prstGeom prst="rect">
            <a:avLst/>
          </a:prstGeom>
          <a:noFill/>
        </p:spPr>
        <p:txBody>
          <a:bodyPr wrap="square" lIns="0" tIns="0" rIns="0" bIns="0" rtlCol="0" anchor="t"/>
          <a:lstStyle/>
          <a:p>
            <a:pPr marL="0" indent="0" algn="l">
              <a:lnSpc>
                <a:spcPts val="2850"/>
              </a:lnSpc>
              <a:buNone/>
            </a:pPr>
            <a:r>
              <a:rPr lang="en-US" sz="1750" dirty="0">
                <a:solidFill>
                  <a:srgbClr val="4A4A45"/>
                </a:solidFill>
                <a:latin typeface="Lato" panose="020F0802020204030203" pitchFamily="34" charset="0"/>
                <a:ea typeface="Lato" panose="020F0802020204030203" pitchFamily="34" charset="-122"/>
                <a:cs typeface="Lato" panose="020F0802020204030203" pitchFamily="34" charset="-120"/>
              </a:rPr>
              <a:t>Known for its data analytics and AI capabilities.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176145" y="354330"/>
            <a:ext cx="7315200" cy="368300"/>
          </a:xfrm>
          <a:prstGeom prst="rect">
            <a:avLst/>
          </a:prstGeom>
          <a:noFill/>
        </p:spPr>
        <p:txBody>
          <a:bodyPr wrap="square" rtlCol="0" anchor="t">
            <a:spAutoFit/>
          </a:bodyPr>
          <a:p>
            <a:r>
              <a:rPr lang="en-IN" dirty="0">
                <a:latin typeface="Arial Black" panose="020B0A04020102020204" charset="0"/>
                <a:cs typeface="Arial Black" panose="020B0A04020102020204" charset="0"/>
                <a:sym typeface="+mn-ea"/>
              </a:rPr>
              <a:t>Cloud Vendors</a:t>
            </a:r>
            <a:endParaRPr lang="en-IN" altLang="en-US" dirty="0">
              <a:latin typeface="Arial Black" panose="020B0A04020102020204" charset="0"/>
              <a:cs typeface="Arial Black" panose="020B0A04020102020204" charset="0"/>
              <a:sym typeface="+mn-ea"/>
            </a:endParaRPr>
          </a:p>
        </p:txBody>
      </p:sp>
      <p:sp>
        <p:nvSpPr>
          <p:cNvPr id="3" name="Text Box 2"/>
          <p:cNvSpPr txBox="1"/>
          <p:nvPr/>
        </p:nvSpPr>
        <p:spPr>
          <a:xfrm>
            <a:off x="2846705" y="1097280"/>
            <a:ext cx="4876800" cy="6600825"/>
          </a:xfrm>
          <a:prstGeom prst="rect">
            <a:avLst/>
          </a:prstGeom>
          <a:noFill/>
        </p:spPr>
        <p:txBody>
          <a:bodyPr wrap="square" rtlCol="0">
            <a:spAutoFit/>
          </a:bodyPr>
          <a:p>
            <a:pPr algn="l">
              <a:lnSpc>
                <a:spcPct val="150000"/>
              </a:lnSpc>
            </a:pPr>
            <a:r>
              <a:rPr lang="en-IN" b="1" dirty="0">
                <a:sym typeface="+mn-ea"/>
              </a:rPr>
              <a:t>1.Public Cloud Providers</a:t>
            </a:r>
            <a:endParaRPr lang="en-IN" b="1" i="0" dirty="0"/>
          </a:p>
          <a:p>
            <a:pPr algn="l">
              <a:lnSpc>
                <a:spcPct val="150000"/>
              </a:lnSpc>
              <a:buFont typeface="Arial" panose="020B0604020202020204" pitchFamily="34" charset="0"/>
              <a:buChar char="•"/>
            </a:pPr>
            <a:r>
              <a:rPr lang="en-IN" dirty="0">
                <a:sym typeface="+mn-ea"/>
              </a:rPr>
              <a:t>Offer cloud services over the internet to multiple users.</a:t>
            </a:r>
            <a:endParaRPr lang="en-IN" i="0" dirty="0"/>
          </a:p>
          <a:p>
            <a:pPr algn="l">
              <a:lnSpc>
                <a:spcPct val="150000"/>
              </a:lnSpc>
              <a:buFont typeface="Arial" panose="020B0604020202020204" pitchFamily="34" charset="0"/>
              <a:buChar char="•"/>
            </a:pPr>
            <a:r>
              <a:rPr lang="en-IN" b="1" dirty="0">
                <a:sym typeface="+mn-ea"/>
              </a:rPr>
              <a:t>Examples: </a:t>
            </a:r>
            <a:r>
              <a:rPr lang="en-IN" dirty="0">
                <a:sym typeface="+mn-ea"/>
              </a:rPr>
              <a:t>AWS, Microsoft Azure, Google Cloud Platform (GCP), IBM Cloud</a:t>
            </a:r>
            <a:endParaRPr lang="en-IN" i="0" dirty="0"/>
          </a:p>
          <a:p>
            <a:pPr algn="l">
              <a:lnSpc>
                <a:spcPct val="150000"/>
              </a:lnSpc>
            </a:pPr>
            <a:r>
              <a:rPr lang="en-IN" b="1" dirty="0">
                <a:sym typeface="+mn-ea"/>
              </a:rPr>
              <a:t>2. Private Cloud Providers</a:t>
            </a:r>
            <a:endParaRPr lang="en-IN" b="1" i="0" dirty="0"/>
          </a:p>
          <a:p>
            <a:pPr algn="l">
              <a:lnSpc>
                <a:spcPct val="150000"/>
              </a:lnSpc>
              <a:buFont typeface="Arial" panose="020B0604020202020204" pitchFamily="34" charset="0"/>
              <a:buChar char="•"/>
            </a:pPr>
            <a:r>
              <a:rPr lang="en-IN" dirty="0">
                <a:sym typeface="+mn-ea"/>
              </a:rPr>
              <a:t>Provide cloud infrastructure dedicated to a single organization.</a:t>
            </a:r>
            <a:endParaRPr lang="en-IN" i="0" dirty="0"/>
          </a:p>
          <a:p>
            <a:pPr algn="l">
              <a:lnSpc>
                <a:spcPct val="150000"/>
              </a:lnSpc>
              <a:buFont typeface="Arial" panose="020B0604020202020204" pitchFamily="34" charset="0"/>
              <a:buChar char="•"/>
            </a:pPr>
            <a:r>
              <a:rPr lang="en-IN" b="1" dirty="0">
                <a:sym typeface="+mn-ea"/>
              </a:rPr>
              <a:t>Examples: </a:t>
            </a:r>
            <a:r>
              <a:rPr lang="en-IN" dirty="0">
                <a:sym typeface="+mn-ea"/>
              </a:rPr>
              <a:t>VMware Cloud, OpenStack, Dell EMC Cloud</a:t>
            </a:r>
            <a:endParaRPr lang="en-IN" i="0" dirty="0"/>
          </a:p>
          <a:p>
            <a:pPr algn="l">
              <a:lnSpc>
                <a:spcPct val="150000"/>
              </a:lnSpc>
            </a:pPr>
            <a:r>
              <a:rPr lang="en-IN" b="1" dirty="0">
                <a:sym typeface="+mn-ea"/>
              </a:rPr>
              <a:t>3. Hybrid Cloud Providers</a:t>
            </a:r>
            <a:endParaRPr lang="en-IN" b="1" i="0" dirty="0"/>
          </a:p>
          <a:p>
            <a:pPr algn="l">
              <a:lnSpc>
                <a:spcPct val="150000"/>
              </a:lnSpc>
              <a:buFont typeface="Arial" panose="020B0604020202020204" pitchFamily="34" charset="0"/>
              <a:buChar char="•"/>
            </a:pPr>
            <a:r>
              <a:rPr lang="en-IN" dirty="0">
                <a:sym typeface="+mn-ea"/>
              </a:rPr>
              <a:t>Offer solutions that integrate both public and private cloud environments.</a:t>
            </a:r>
            <a:endParaRPr lang="en-IN" i="0" dirty="0"/>
          </a:p>
          <a:p>
            <a:pPr algn="l">
              <a:lnSpc>
                <a:spcPct val="150000"/>
              </a:lnSpc>
              <a:buFont typeface="Arial" panose="020B0604020202020204" pitchFamily="34" charset="0"/>
              <a:buChar char="•"/>
            </a:pPr>
            <a:r>
              <a:rPr lang="en-IN" b="1" dirty="0">
                <a:sym typeface="+mn-ea"/>
              </a:rPr>
              <a:t>Examples: AWS Hybrid Cloud, Microsoft Azure Hybrid, Google Anthos</a:t>
            </a:r>
            <a:endParaRPr lang="en-IN" b="1" i="0" dirty="0"/>
          </a:p>
          <a:p>
            <a:endParaRPr lang="en-GB" altLang="en-US"/>
          </a:p>
        </p:txBody>
      </p:sp>
      <p:pic>
        <p:nvPicPr>
          <p:cNvPr id="4" name="Picture 3"/>
          <p:cNvPicPr>
            <a:picLocks noChangeAspect="1"/>
          </p:cNvPicPr>
          <p:nvPr/>
        </p:nvPicPr>
        <p:blipFill>
          <a:blip r:embed="rId1"/>
          <a:stretch>
            <a:fillRect/>
          </a:stretch>
        </p:blipFill>
        <p:spPr>
          <a:xfrm>
            <a:off x="12054840" y="7780020"/>
            <a:ext cx="2377440" cy="44958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536383"/>
            <a:ext cx="5670590" cy="708779"/>
          </a:xfrm>
          <a:prstGeom prst="rect">
            <a:avLst/>
          </a:prstGeom>
          <a:noFill/>
        </p:spPr>
        <p:txBody>
          <a:bodyPr wrap="none" lIns="0" tIns="0" rIns="0" bIns="0" rtlCol="0" anchor="t"/>
          <a:lstStyle/>
          <a:p>
            <a:pPr marL="0" indent="0">
              <a:lnSpc>
                <a:spcPts val="5550"/>
              </a:lnSpc>
              <a:buNone/>
            </a:pPr>
            <a:r>
              <a:rPr lang="en-US" sz="4450" b="1" dirty="0">
                <a:solidFill>
                  <a:srgbClr val="282824"/>
                </a:solidFill>
                <a:latin typeface="Lato Bold" pitchFamily="34" charset="0"/>
                <a:ea typeface="Lato Bold" pitchFamily="34" charset="-122"/>
                <a:cs typeface="Lato Bold" pitchFamily="34" charset="-120"/>
              </a:rPr>
              <a:t>The AWS Edge</a:t>
            </a:r>
            <a:endParaRPr lang="en-US" sz="4450" dirty="0"/>
          </a:p>
        </p:txBody>
      </p:sp>
      <p:sp>
        <p:nvSpPr>
          <p:cNvPr id="3" name="Text 1"/>
          <p:cNvSpPr/>
          <p:nvPr/>
        </p:nvSpPr>
        <p:spPr>
          <a:xfrm>
            <a:off x="793790" y="2698790"/>
            <a:ext cx="13042821" cy="1088708"/>
          </a:xfrm>
          <a:prstGeom prst="rect">
            <a:avLst/>
          </a:prstGeom>
          <a:noFill/>
        </p:spPr>
        <p:txBody>
          <a:bodyPr wrap="square" lIns="0" tIns="0" rIns="0" bIns="0" rtlCol="0" anchor="t"/>
          <a:lstStyle/>
          <a:p>
            <a:pPr marL="0" indent="0">
              <a:lnSpc>
                <a:spcPts val="2850"/>
              </a:lnSpc>
              <a:buNone/>
            </a:pPr>
            <a:r>
              <a:rPr lang="en-US" sz="1750" dirty="0">
                <a:solidFill>
                  <a:srgbClr val="4A4A45"/>
                </a:solidFill>
                <a:latin typeface="Lato" panose="020F0802020204030203" pitchFamily="34" charset="0"/>
                <a:ea typeface="Lato" panose="020F0802020204030203" pitchFamily="34" charset="-122"/>
                <a:cs typeface="Lato" panose="020F0802020204030203" pitchFamily="34" charset="-120"/>
              </a:rPr>
              <a:t>AWS offers a comprehensive set of cloud services. It has a large and mature ecosystem. AWS has a global infrastructure and a strong focus on security. Their vast services and mature marketplace give them an edge. AWS provides a wide array of compute, storage, and database options.</a:t>
            </a:r>
            <a:endParaRPr lang="en-US" sz="1750" dirty="0"/>
          </a:p>
        </p:txBody>
      </p:sp>
      <p:sp>
        <p:nvSpPr>
          <p:cNvPr id="4" name="Shape 2"/>
          <p:cNvSpPr/>
          <p:nvPr/>
        </p:nvSpPr>
        <p:spPr>
          <a:xfrm>
            <a:off x="793790" y="4042648"/>
            <a:ext cx="2173724" cy="807958"/>
          </a:xfrm>
          <a:prstGeom prst="roundRect">
            <a:avLst>
              <a:gd name="adj" fmla="val 4211"/>
            </a:avLst>
          </a:prstGeom>
          <a:solidFill>
            <a:srgbClr val="E5DFD2"/>
          </a:solidFill>
        </p:spPr>
      </p:sp>
      <p:sp>
        <p:nvSpPr>
          <p:cNvPr id="5" name="Text 3"/>
          <p:cNvSpPr/>
          <p:nvPr/>
        </p:nvSpPr>
        <p:spPr>
          <a:xfrm>
            <a:off x="1020604" y="4219813"/>
            <a:ext cx="164425" cy="453509"/>
          </a:xfrm>
          <a:prstGeom prst="rect">
            <a:avLst/>
          </a:prstGeom>
          <a:noFill/>
        </p:spPr>
        <p:txBody>
          <a:bodyPr wrap="none" lIns="0" tIns="0" rIns="0" bIns="0" rtlCol="0" anchor="t"/>
          <a:lstStyle/>
          <a:p>
            <a:pPr marL="0" indent="0" algn="ctr">
              <a:lnSpc>
                <a:spcPts val="3550"/>
              </a:lnSpc>
              <a:buNone/>
            </a:pPr>
            <a:r>
              <a:rPr lang="en-US" sz="2200" b="1" dirty="0">
                <a:solidFill>
                  <a:srgbClr val="4A4A45"/>
                </a:solidFill>
                <a:latin typeface="Lato Bold" pitchFamily="34" charset="0"/>
                <a:ea typeface="Lato Bold" pitchFamily="34" charset="-122"/>
                <a:cs typeface="Lato Bold" pitchFamily="34" charset="-120"/>
              </a:rPr>
              <a:t>1</a:t>
            </a:r>
            <a:endParaRPr lang="en-US" sz="2200" dirty="0"/>
          </a:p>
        </p:txBody>
      </p:sp>
      <p:sp>
        <p:nvSpPr>
          <p:cNvPr id="6" name="Text 4"/>
          <p:cNvSpPr/>
          <p:nvPr/>
        </p:nvSpPr>
        <p:spPr>
          <a:xfrm>
            <a:off x="3194328" y="4269462"/>
            <a:ext cx="1547932" cy="354330"/>
          </a:xfrm>
          <a:prstGeom prst="rect">
            <a:avLst/>
          </a:prstGeom>
          <a:noFill/>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Global Scale</a:t>
            </a:r>
            <a:endParaRPr lang="en-US" sz="2200" dirty="0"/>
          </a:p>
        </p:txBody>
      </p:sp>
      <p:sp>
        <p:nvSpPr>
          <p:cNvPr id="7" name="Shape 5"/>
          <p:cNvSpPr/>
          <p:nvPr/>
        </p:nvSpPr>
        <p:spPr>
          <a:xfrm>
            <a:off x="3080861" y="4835366"/>
            <a:ext cx="10642402" cy="15240"/>
          </a:xfrm>
          <a:prstGeom prst="roundRect">
            <a:avLst>
              <a:gd name="adj" fmla="val 223256"/>
            </a:avLst>
          </a:prstGeom>
          <a:solidFill>
            <a:srgbClr val="CBC5B8"/>
          </a:solidFill>
        </p:spPr>
      </p:sp>
      <p:sp>
        <p:nvSpPr>
          <p:cNvPr id="8" name="Shape 6"/>
          <p:cNvSpPr/>
          <p:nvPr/>
        </p:nvSpPr>
        <p:spPr>
          <a:xfrm>
            <a:off x="793790" y="4963954"/>
            <a:ext cx="4347567" cy="807958"/>
          </a:xfrm>
          <a:prstGeom prst="roundRect">
            <a:avLst>
              <a:gd name="adj" fmla="val 4211"/>
            </a:avLst>
          </a:prstGeom>
          <a:solidFill>
            <a:srgbClr val="E5DFD2"/>
          </a:solidFill>
        </p:spPr>
      </p:sp>
      <p:sp>
        <p:nvSpPr>
          <p:cNvPr id="9" name="Text 7"/>
          <p:cNvSpPr/>
          <p:nvPr/>
        </p:nvSpPr>
        <p:spPr>
          <a:xfrm>
            <a:off x="1020604" y="5141119"/>
            <a:ext cx="164425" cy="453509"/>
          </a:xfrm>
          <a:prstGeom prst="rect">
            <a:avLst/>
          </a:prstGeom>
          <a:noFill/>
        </p:spPr>
        <p:txBody>
          <a:bodyPr wrap="none" lIns="0" tIns="0" rIns="0" bIns="0" rtlCol="0" anchor="t"/>
          <a:lstStyle/>
          <a:p>
            <a:pPr marL="0" indent="0" algn="ctr">
              <a:lnSpc>
                <a:spcPts val="3550"/>
              </a:lnSpc>
              <a:buNone/>
            </a:pPr>
            <a:r>
              <a:rPr lang="en-US" sz="2200" b="1" dirty="0">
                <a:solidFill>
                  <a:srgbClr val="4A4A45"/>
                </a:solidFill>
                <a:latin typeface="Lato Bold" pitchFamily="34" charset="0"/>
                <a:ea typeface="Lato Bold" pitchFamily="34" charset="-122"/>
                <a:cs typeface="Lato Bold" pitchFamily="34" charset="-120"/>
              </a:rPr>
              <a:t>2</a:t>
            </a:r>
            <a:endParaRPr lang="en-US" sz="2200" dirty="0"/>
          </a:p>
        </p:txBody>
      </p:sp>
      <p:sp>
        <p:nvSpPr>
          <p:cNvPr id="10" name="Text 8"/>
          <p:cNvSpPr/>
          <p:nvPr/>
        </p:nvSpPr>
        <p:spPr>
          <a:xfrm>
            <a:off x="5368171" y="5190768"/>
            <a:ext cx="1839158" cy="354330"/>
          </a:xfrm>
          <a:prstGeom prst="rect">
            <a:avLst/>
          </a:prstGeom>
          <a:noFill/>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Security Focus</a:t>
            </a:r>
            <a:endParaRPr lang="en-US" sz="2200" dirty="0"/>
          </a:p>
        </p:txBody>
      </p:sp>
      <p:sp>
        <p:nvSpPr>
          <p:cNvPr id="11" name="Shape 9"/>
          <p:cNvSpPr/>
          <p:nvPr/>
        </p:nvSpPr>
        <p:spPr>
          <a:xfrm>
            <a:off x="5254704" y="5756672"/>
            <a:ext cx="8468558" cy="15240"/>
          </a:xfrm>
          <a:prstGeom prst="roundRect">
            <a:avLst>
              <a:gd name="adj" fmla="val 223256"/>
            </a:avLst>
          </a:prstGeom>
          <a:solidFill>
            <a:srgbClr val="CBC5B8"/>
          </a:solidFill>
        </p:spPr>
      </p:sp>
      <p:sp>
        <p:nvSpPr>
          <p:cNvPr id="12" name="Shape 10"/>
          <p:cNvSpPr/>
          <p:nvPr/>
        </p:nvSpPr>
        <p:spPr>
          <a:xfrm>
            <a:off x="793790" y="5885259"/>
            <a:ext cx="6521410" cy="807958"/>
          </a:xfrm>
          <a:prstGeom prst="roundRect">
            <a:avLst>
              <a:gd name="adj" fmla="val 4211"/>
            </a:avLst>
          </a:prstGeom>
          <a:solidFill>
            <a:srgbClr val="E5DFD2"/>
          </a:solidFill>
        </p:spPr>
      </p:sp>
      <p:sp>
        <p:nvSpPr>
          <p:cNvPr id="13" name="Text 11"/>
          <p:cNvSpPr/>
          <p:nvPr/>
        </p:nvSpPr>
        <p:spPr>
          <a:xfrm>
            <a:off x="1020604" y="6062424"/>
            <a:ext cx="164425" cy="453509"/>
          </a:xfrm>
          <a:prstGeom prst="rect">
            <a:avLst/>
          </a:prstGeom>
          <a:noFill/>
        </p:spPr>
        <p:txBody>
          <a:bodyPr wrap="none" lIns="0" tIns="0" rIns="0" bIns="0" rtlCol="0" anchor="t"/>
          <a:lstStyle/>
          <a:p>
            <a:pPr marL="0" indent="0" algn="ctr">
              <a:lnSpc>
                <a:spcPts val="3550"/>
              </a:lnSpc>
              <a:buNone/>
            </a:pPr>
            <a:r>
              <a:rPr lang="en-US" sz="2200" b="1" dirty="0">
                <a:solidFill>
                  <a:srgbClr val="4A4A45"/>
                </a:solidFill>
                <a:latin typeface="Lato Bold" pitchFamily="34" charset="0"/>
                <a:ea typeface="Lato Bold" pitchFamily="34" charset="-122"/>
                <a:cs typeface="Lato Bold" pitchFamily="34" charset="-120"/>
              </a:rPr>
              <a:t>3</a:t>
            </a:r>
            <a:endParaRPr lang="en-US" sz="2200" dirty="0"/>
          </a:p>
        </p:txBody>
      </p:sp>
      <p:sp>
        <p:nvSpPr>
          <p:cNvPr id="14" name="Text 12"/>
          <p:cNvSpPr/>
          <p:nvPr/>
        </p:nvSpPr>
        <p:spPr>
          <a:xfrm>
            <a:off x="7542014" y="6112073"/>
            <a:ext cx="2361605" cy="354330"/>
          </a:xfrm>
          <a:prstGeom prst="rect">
            <a:avLst/>
          </a:prstGeom>
          <a:noFill/>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Mature Ecosystem</a:t>
            </a:r>
            <a:endParaRPr lang="en-US" sz="2200" dirty="0"/>
          </a:p>
        </p:txBody>
      </p:sp>
      <p:pic>
        <p:nvPicPr>
          <p:cNvPr id="15" name="Picture 14"/>
          <p:cNvPicPr>
            <a:picLocks noChangeAspect="1"/>
          </p:cNvPicPr>
          <p:nvPr/>
        </p:nvPicPr>
        <p:blipFill>
          <a:blip r:embed="rId1"/>
          <a:stretch>
            <a:fillRect/>
          </a:stretch>
        </p:blipFill>
        <p:spPr>
          <a:xfrm>
            <a:off x="12043410" y="7667625"/>
            <a:ext cx="2971800" cy="5619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32577"/>
          </a:xfrm>
          <a:prstGeom prst="rect">
            <a:avLst/>
          </a:prstGeom>
        </p:spPr>
      </p:pic>
      <p:sp>
        <p:nvSpPr>
          <p:cNvPr id="3" name="Text 0"/>
          <p:cNvSpPr/>
          <p:nvPr/>
        </p:nvSpPr>
        <p:spPr>
          <a:xfrm>
            <a:off x="6266498" y="612934"/>
            <a:ext cx="6946821" cy="696516"/>
          </a:xfrm>
          <a:prstGeom prst="rect">
            <a:avLst/>
          </a:prstGeom>
          <a:noFill/>
        </p:spPr>
        <p:txBody>
          <a:bodyPr wrap="none" lIns="0" tIns="0" rIns="0" bIns="0" rtlCol="0" anchor="t"/>
          <a:lstStyle/>
          <a:p>
            <a:pPr marL="0" indent="0">
              <a:lnSpc>
                <a:spcPts val="5450"/>
              </a:lnSpc>
              <a:buNone/>
            </a:pPr>
            <a:r>
              <a:rPr lang="en-US" sz="4350" b="1" dirty="0">
                <a:solidFill>
                  <a:srgbClr val="282824"/>
                </a:solidFill>
                <a:latin typeface="Lato Bold" pitchFamily="34" charset="0"/>
                <a:ea typeface="Lato Bold" pitchFamily="34" charset="-122"/>
                <a:cs typeface="Lato Bold" pitchFamily="34" charset="-120"/>
              </a:rPr>
              <a:t>History of Cloud Computing</a:t>
            </a:r>
            <a:endParaRPr lang="en-US" sz="4350" dirty="0"/>
          </a:p>
        </p:txBody>
      </p:sp>
      <p:sp>
        <p:nvSpPr>
          <p:cNvPr id="4" name="Text 1"/>
          <p:cNvSpPr/>
          <p:nvPr/>
        </p:nvSpPr>
        <p:spPr>
          <a:xfrm>
            <a:off x="6266498" y="1643777"/>
            <a:ext cx="7583805" cy="1426369"/>
          </a:xfrm>
          <a:prstGeom prst="rect">
            <a:avLst/>
          </a:prstGeom>
          <a:noFill/>
        </p:spPr>
        <p:txBody>
          <a:bodyPr wrap="square" lIns="0" tIns="0" rIns="0" bIns="0" rtlCol="0" anchor="t"/>
          <a:lstStyle/>
          <a:p>
            <a:pPr marL="0" indent="0">
              <a:lnSpc>
                <a:spcPts val="2800"/>
              </a:lnSpc>
              <a:buNone/>
            </a:pPr>
            <a:r>
              <a:rPr lang="en-US" sz="1750" dirty="0">
                <a:solidFill>
                  <a:srgbClr val="4A4A45"/>
                </a:solidFill>
                <a:latin typeface="Lato" panose="020F0802020204030203" pitchFamily="34" charset="0"/>
                <a:ea typeface="Lato" panose="020F0802020204030203" pitchFamily="34" charset="-122"/>
                <a:cs typeface="Lato" panose="020F0802020204030203" pitchFamily="34" charset="-120"/>
              </a:rPr>
              <a:t>The history of cloud computing spans decades. Time-sharing in the 1960s was an early precursor. Virtualization emerged in the 1990s. AWS launched in 2002, marking the beginning of modern cloud computing. Now cloud is mainstream and here to stay.</a:t>
            </a:r>
            <a:endParaRPr lang="en-US" sz="1750" dirty="0"/>
          </a:p>
        </p:txBody>
      </p:sp>
      <p:sp>
        <p:nvSpPr>
          <p:cNvPr id="5" name="Shape 2"/>
          <p:cNvSpPr/>
          <p:nvPr/>
        </p:nvSpPr>
        <p:spPr>
          <a:xfrm>
            <a:off x="6585585" y="3320891"/>
            <a:ext cx="30480" cy="4298752"/>
          </a:xfrm>
          <a:prstGeom prst="roundRect">
            <a:avLst>
              <a:gd name="adj" fmla="val 109698"/>
            </a:avLst>
          </a:prstGeom>
          <a:solidFill>
            <a:srgbClr val="CBC5B8"/>
          </a:solidFill>
        </p:spPr>
      </p:sp>
      <p:sp>
        <p:nvSpPr>
          <p:cNvPr id="6" name="Shape 3"/>
          <p:cNvSpPr/>
          <p:nvPr/>
        </p:nvSpPr>
        <p:spPr>
          <a:xfrm>
            <a:off x="6821091" y="3807143"/>
            <a:ext cx="780098" cy="30480"/>
          </a:xfrm>
          <a:prstGeom prst="roundRect">
            <a:avLst>
              <a:gd name="adj" fmla="val 109698"/>
            </a:avLst>
          </a:prstGeom>
          <a:solidFill>
            <a:srgbClr val="CBC5B8"/>
          </a:solidFill>
        </p:spPr>
      </p:sp>
      <p:sp>
        <p:nvSpPr>
          <p:cNvPr id="7" name="Shape 4"/>
          <p:cNvSpPr/>
          <p:nvPr/>
        </p:nvSpPr>
        <p:spPr>
          <a:xfrm>
            <a:off x="6350079" y="3571637"/>
            <a:ext cx="501491" cy="501491"/>
          </a:xfrm>
          <a:prstGeom prst="roundRect">
            <a:avLst>
              <a:gd name="adj" fmla="val 6667"/>
            </a:avLst>
          </a:prstGeom>
          <a:solidFill>
            <a:srgbClr val="E5DFD2"/>
          </a:solidFill>
        </p:spPr>
      </p:sp>
      <p:sp>
        <p:nvSpPr>
          <p:cNvPr id="8" name="Text 5"/>
          <p:cNvSpPr/>
          <p:nvPr/>
        </p:nvSpPr>
        <p:spPr>
          <a:xfrm>
            <a:off x="6503789" y="3655219"/>
            <a:ext cx="193953" cy="334328"/>
          </a:xfrm>
          <a:prstGeom prst="rect">
            <a:avLst/>
          </a:prstGeom>
          <a:noFill/>
        </p:spPr>
        <p:txBody>
          <a:bodyPr wrap="none" lIns="0" tIns="0" rIns="0" bIns="0" rtlCol="0" anchor="t"/>
          <a:lstStyle/>
          <a:p>
            <a:pPr marL="0" indent="0" algn="ctr">
              <a:lnSpc>
                <a:spcPts val="2600"/>
              </a:lnSpc>
              <a:buNone/>
            </a:pPr>
            <a:r>
              <a:rPr lang="en-US" sz="2600" b="1" dirty="0">
                <a:solidFill>
                  <a:srgbClr val="4A4A45"/>
                </a:solidFill>
                <a:latin typeface="Lato Bold" pitchFamily="34" charset="0"/>
                <a:ea typeface="Lato Bold" pitchFamily="34" charset="-122"/>
                <a:cs typeface="Lato Bold" pitchFamily="34" charset="-120"/>
              </a:rPr>
              <a:t>1</a:t>
            </a:r>
            <a:endParaRPr lang="en-US" sz="2600" dirty="0"/>
          </a:p>
        </p:txBody>
      </p:sp>
      <p:sp>
        <p:nvSpPr>
          <p:cNvPr id="9" name="Text 6"/>
          <p:cNvSpPr/>
          <p:nvPr/>
        </p:nvSpPr>
        <p:spPr>
          <a:xfrm>
            <a:off x="7826692" y="3543776"/>
            <a:ext cx="2786301" cy="348258"/>
          </a:xfrm>
          <a:prstGeom prst="rect">
            <a:avLst/>
          </a:prstGeom>
          <a:noFill/>
        </p:spPr>
        <p:txBody>
          <a:bodyPr wrap="none" lIns="0" tIns="0" rIns="0" bIns="0" rtlCol="0" anchor="t"/>
          <a:lstStyle/>
          <a:p>
            <a:pPr marL="0" indent="0" algn="l">
              <a:lnSpc>
                <a:spcPts val="2700"/>
              </a:lnSpc>
              <a:buNone/>
            </a:pPr>
            <a:r>
              <a:rPr lang="en-US" sz="2150" b="1" dirty="0">
                <a:solidFill>
                  <a:srgbClr val="4A4A45"/>
                </a:solidFill>
                <a:latin typeface="Lato Bold" pitchFamily="34" charset="0"/>
                <a:ea typeface="Lato Bold" pitchFamily="34" charset="-122"/>
                <a:cs typeface="Lato Bold" pitchFamily="34" charset="-120"/>
              </a:rPr>
              <a:t>1960s</a:t>
            </a:r>
            <a:endParaRPr lang="en-US" sz="2150" dirty="0"/>
          </a:p>
        </p:txBody>
      </p:sp>
      <p:sp>
        <p:nvSpPr>
          <p:cNvPr id="10" name="Text 7"/>
          <p:cNvSpPr/>
          <p:nvPr/>
        </p:nvSpPr>
        <p:spPr>
          <a:xfrm>
            <a:off x="7826692" y="4025741"/>
            <a:ext cx="6023610" cy="356592"/>
          </a:xfrm>
          <a:prstGeom prst="rect">
            <a:avLst/>
          </a:prstGeom>
          <a:noFill/>
        </p:spPr>
        <p:txBody>
          <a:bodyPr wrap="none" lIns="0" tIns="0" rIns="0" bIns="0" rtlCol="0" anchor="t"/>
          <a:lstStyle/>
          <a:p>
            <a:pPr marL="0" indent="0" algn="l">
              <a:lnSpc>
                <a:spcPts val="2800"/>
              </a:lnSpc>
              <a:buNone/>
            </a:pPr>
            <a:r>
              <a:rPr lang="en-US" sz="1750" dirty="0">
                <a:solidFill>
                  <a:srgbClr val="4A4A45"/>
                </a:solidFill>
                <a:latin typeface="Lato" panose="020F0802020204030203" pitchFamily="34" charset="0"/>
                <a:ea typeface="Lato" panose="020F0802020204030203" pitchFamily="34" charset="-122"/>
                <a:cs typeface="Lato" panose="020F0802020204030203" pitchFamily="34" charset="-120"/>
              </a:rPr>
              <a:t>Time-Sharing</a:t>
            </a:r>
            <a:endParaRPr lang="en-US" sz="1750" dirty="0"/>
          </a:p>
        </p:txBody>
      </p:sp>
      <p:sp>
        <p:nvSpPr>
          <p:cNvPr id="11" name="Shape 8"/>
          <p:cNvSpPr/>
          <p:nvPr/>
        </p:nvSpPr>
        <p:spPr>
          <a:xfrm>
            <a:off x="6821091" y="5314355"/>
            <a:ext cx="780098" cy="30480"/>
          </a:xfrm>
          <a:prstGeom prst="roundRect">
            <a:avLst>
              <a:gd name="adj" fmla="val 109698"/>
            </a:avLst>
          </a:prstGeom>
          <a:solidFill>
            <a:srgbClr val="CBC5B8"/>
          </a:solidFill>
        </p:spPr>
      </p:sp>
      <p:sp>
        <p:nvSpPr>
          <p:cNvPr id="12" name="Shape 9"/>
          <p:cNvSpPr/>
          <p:nvPr/>
        </p:nvSpPr>
        <p:spPr>
          <a:xfrm>
            <a:off x="6350079" y="5078849"/>
            <a:ext cx="501491" cy="501491"/>
          </a:xfrm>
          <a:prstGeom prst="roundRect">
            <a:avLst>
              <a:gd name="adj" fmla="val 6667"/>
            </a:avLst>
          </a:prstGeom>
          <a:solidFill>
            <a:srgbClr val="E5DFD2"/>
          </a:solidFill>
        </p:spPr>
      </p:sp>
      <p:sp>
        <p:nvSpPr>
          <p:cNvPr id="13" name="Text 10"/>
          <p:cNvSpPr/>
          <p:nvPr/>
        </p:nvSpPr>
        <p:spPr>
          <a:xfrm>
            <a:off x="6503789" y="5162431"/>
            <a:ext cx="193953" cy="334328"/>
          </a:xfrm>
          <a:prstGeom prst="rect">
            <a:avLst/>
          </a:prstGeom>
          <a:noFill/>
        </p:spPr>
        <p:txBody>
          <a:bodyPr wrap="none" lIns="0" tIns="0" rIns="0" bIns="0" rtlCol="0" anchor="t"/>
          <a:lstStyle/>
          <a:p>
            <a:pPr marL="0" indent="0" algn="ctr">
              <a:lnSpc>
                <a:spcPts val="2600"/>
              </a:lnSpc>
              <a:buNone/>
            </a:pPr>
            <a:r>
              <a:rPr lang="en-US" sz="2600" b="1" dirty="0">
                <a:solidFill>
                  <a:srgbClr val="4A4A45"/>
                </a:solidFill>
                <a:latin typeface="Lato Bold" pitchFamily="34" charset="0"/>
                <a:ea typeface="Lato Bold" pitchFamily="34" charset="-122"/>
                <a:cs typeface="Lato Bold" pitchFamily="34" charset="-120"/>
              </a:rPr>
              <a:t>2</a:t>
            </a:r>
            <a:endParaRPr lang="en-US" sz="2600" dirty="0"/>
          </a:p>
        </p:txBody>
      </p:sp>
      <p:sp>
        <p:nvSpPr>
          <p:cNvPr id="14" name="Text 11"/>
          <p:cNvSpPr/>
          <p:nvPr/>
        </p:nvSpPr>
        <p:spPr>
          <a:xfrm>
            <a:off x="7826692" y="5050988"/>
            <a:ext cx="2786301" cy="348258"/>
          </a:xfrm>
          <a:prstGeom prst="rect">
            <a:avLst/>
          </a:prstGeom>
          <a:noFill/>
        </p:spPr>
        <p:txBody>
          <a:bodyPr wrap="none" lIns="0" tIns="0" rIns="0" bIns="0" rtlCol="0" anchor="t"/>
          <a:lstStyle/>
          <a:p>
            <a:pPr marL="0" indent="0" algn="l">
              <a:lnSpc>
                <a:spcPts val="2700"/>
              </a:lnSpc>
              <a:buNone/>
            </a:pPr>
            <a:r>
              <a:rPr lang="en-US" sz="2150" b="1" dirty="0">
                <a:solidFill>
                  <a:srgbClr val="4A4A45"/>
                </a:solidFill>
                <a:latin typeface="Lato Bold" pitchFamily="34" charset="0"/>
                <a:ea typeface="Lato Bold" pitchFamily="34" charset="-122"/>
                <a:cs typeface="Lato Bold" pitchFamily="34" charset="-120"/>
              </a:rPr>
              <a:t>1990s</a:t>
            </a:r>
            <a:endParaRPr lang="en-US" sz="2150" dirty="0"/>
          </a:p>
        </p:txBody>
      </p:sp>
      <p:sp>
        <p:nvSpPr>
          <p:cNvPr id="15" name="Text 12"/>
          <p:cNvSpPr/>
          <p:nvPr/>
        </p:nvSpPr>
        <p:spPr>
          <a:xfrm>
            <a:off x="7826692" y="5532953"/>
            <a:ext cx="6023610" cy="356592"/>
          </a:xfrm>
          <a:prstGeom prst="rect">
            <a:avLst/>
          </a:prstGeom>
          <a:noFill/>
        </p:spPr>
        <p:txBody>
          <a:bodyPr wrap="none" lIns="0" tIns="0" rIns="0" bIns="0" rtlCol="0" anchor="t"/>
          <a:lstStyle/>
          <a:p>
            <a:pPr marL="0" indent="0" algn="l">
              <a:lnSpc>
                <a:spcPts val="2800"/>
              </a:lnSpc>
              <a:buNone/>
            </a:pPr>
            <a:r>
              <a:rPr lang="en-US" sz="1750" dirty="0">
                <a:solidFill>
                  <a:srgbClr val="4A4A45"/>
                </a:solidFill>
                <a:latin typeface="Lato" panose="020F0802020204030203" pitchFamily="34" charset="0"/>
                <a:ea typeface="Lato" panose="020F0802020204030203" pitchFamily="34" charset="-122"/>
                <a:cs typeface="Lato" panose="020F0802020204030203" pitchFamily="34" charset="-120"/>
              </a:rPr>
              <a:t>Virtualization</a:t>
            </a:r>
            <a:endParaRPr lang="en-US" sz="1750" dirty="0"/>
          </a:p>
        </p:txBody>
      </p:sp>
      <p:sp>
        <p:nvSpPr>
          <p:cNvPr id="16" name="Shape 13"/>
          <p:cNvSpPr/>
          <p:nvPr/>
        </p:nvSpPr>
        <p:spPr>
          <a:xfrm>
            <a:off x="6821091" y="6821567"/>
            <a:ext cx="780098" cy="30480"/>
          </a:xfrm>
          <a:prstGeom prst="roundRect">
            <a:avLst>
              <a:gd name="adj" fmla="val 109698"/>
            </a:avLst>
          </a:prstGeom>
          <a:solidFill>
            <a:srgbClr val="CBC5B8"/>
          </a:solidFill>
        </p:spPr>
      </p:sp>
      <p:sp>
        <p:nvSpPr>
          <p:cNvPr id="17" name="Shape 14"/>
          <p:cNvSpPr/>
          <p:nvPr/>
        </p:nvSpPr>
        <p:spPr>
          <a:xfrm>
            <a:off x="6350079" y="6586061"/>
            <a:ext cx="501491" cy="501491"/>
          </a:xfrm>
          <a:prstGeom prst="roundRect">
            <a:avLst>
              <a:gd name="adj" fmla="val 6667"/>
            </a:avLst>
          </a:prstGeom>
          <a:solidFill>
            <a:srgbClr val="E5DFD2"/>
          </a:solidFill>
        </p:spPr>
      </p:sp>
      <p:sp>
        <p:nvSpPr>
          <p:cNvPr id="18" name="Text 15"/>
          <p:cNvSpPr/>
          <p:nvPr/>
        </p:nvSpPr>
        <p:spPr>
          <a:xfrm>
            <a:off x="6503789" y="6669643"/>
            <a:ext cx="193953" cy="334328"/>
          </a:xfrm>
          <a:prstGeom prst="rect">
            <a:avLst/>
          </a:prstGeom>
          <a:noFill/>
        </p:spPr>
        <p:txBody>
          <a:bodyPr wrap="none" lIns="0" tIns="0" rIns="0" bIns="0" rtlCol="0" anchor="t"/>
          <a:lstStyle/>
          <a:p>
            <a:pPr marL="0" indent="0" algn="ctr">
              <a:lnSpc>
                <a:spcPts val="2600"/>
              </a:lnSpc>
              <a:buNone/>
            </a:pPr>
            <a:r>
              <a:rPr lang="en-US" sz="2600" b="1" dirty="0">
                <a:solidFill>
                  <a:srgbClr val="4A4A45"/>
                </a:solidFill>
                <a:latin typeface="Lato Bold" pitchFamily="34" charset="0"/>
                <a:ea typeface="Lato Bold" pitchFamily="34" charset="-122"/>
                <a:cs typeface="Lato Bold" pitchFamily="34" charset="-120"/>
              </a:rPr>
              <a:t>3</a:t>
            </a:r>
            <a:endParaRPr lang="en-US" sz="2600" dirty="0"/>
          </a:p>
        </p:txBody>
      </p:sp>
      <p:sp>
        <p:nvSpPr>
          <p:cNvPr id="19" name="Text 16"/>
          <p:cNvSpPr/>
          <p:nvPr/>
        </p:nvSpPr>
        <p:spPr>
          <a:xfrm>
            <a:off x="7826692" y="6558201"/>
            <a:ext cx="2786301" cy="348258"/>
          </a:xfrm>
          <a:prstGeom prst="rect">
            <a:avLst/>
          </a:prstGeom>
          <a:noFill/>
        </p:spPr>
        <p:txBody>
          <a:bodyPr wrap="none" lIns="0" tIns="0" rIns="0" bIns="0" rtlCol="0" anchor="t"/>
          <a:lstStyle/>
          <a:p>
            <a:pPr marL="0" indent="0" algn="l">
              <a:lnSpc>
                <a:spcPts val="2700"/>
              </a:lnSpc>
              <a:buNone/>
            </a:pPr>
            <a:r>
              <a:rPr lang="en-US" sz="2150" b="1" dirty="0">
                <a:solidFill>
                  <a:srgbClr val="4A4A45"/>
                </a:solidFill>
                <a:latin typeface="Lato Bold" pitchFamily="34" charset="0"/>
                <a:ea typeface="Lato Bold" pitchFamily="34" charset="-122"/>
                <a:cs typeface="Lato Bold" pitchFamily="34" charset="-120"/>
              </a:rPr>
              <a:t>2002</a:t>
            </a:r>
            <a:endParaRPr lang="en-US" sz="2150" dirty="0"/>
          </a:p>
        </p:txBody>
      </p:sp>
      <p:sp>
        <p:nvSpPr>
          <p:cNvPr id="20" name="Text 17"/>
          <p:cNvSpPr/>
          <p:nvPr/>
        </p:nvSpPr>
        <p:spPr>
          <a:xfrm>
            <a:off x="7826692" y="7040166"/>
            <a:ext cx="6023610" cy="356592"/>
          </a:xfrm>
          <a:prstGeom prst="rect">
            <a:avLst/>
          </a:prstGeom>
          <a:noFill/>
        </p:spPr>
        <p:txBody>
          <a:bodyPr wrap="none" lIns="0" tIns="0" rIns="0" bIns="0" rtlCol="0" anchor="t"/>
          <a:lstStyle/>
          <a:p>
            <a:pPr marL="0" indent="0" algn="l">
              <a:lnSpc>
                <a:spcPts val="2800"/>
              </a:lnSpc>
              <a:buNone/>
            </a:pPr>
            <a:r>
              <a:rPr lang="en-US" sz="1750" dirty="0">
                <a:solidFill>
                  <a:srgbClr val="4A4A45"/>
                </a:solidFill>
                <a:latin typeface="Lato" panose="020F0802020204030203" pitchFamily="34" charset="0"/>
                <a:ea typeface="Lato" panose="020F0802020204030203" pitchFamily="34" charset="-122"/>
                <a:cs typeface="Lato" panose="020F0802020204030203" pitchFamily="34" charset="-120"/>
              </a:rPr>
              <a:t>AWS Launch</a:t>
            </a:r>
            <a:endParaRPr lang="en-US" sz="1750" dirty="0"/>
          </a:p>
        </p:txBody>
      </p:sp>
      <p:pic>
        <p:nvPicPr>
          <p:cNvPr id="21" name="Picture 20"/>
          <p:cNvPicPr>
            <a:picLocks noChangeAspect="1"/>
          </p:cNvPicPr>
          <p:nvPr/>
        </p:nvPicPr>
        <p:blipFill>
          <a:blip r:embed="rId2"/>
          <a:stretch>
            <a:fillRect/>
          </a:stretch>
        </p:blipFill>
        <p:spPr>
          <a:xfrm>
            <a:off x="11966575" y="7530465"/>
            <a:ext cx="2971800" cy="5619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349500" y="654685"/>
            <a:ext cx="7315200" cy="368300"/>
          </a:xfrm>
          <a:prstGeom prst="rect">
            <a:avLst/>
          </a:prstGeom>
          <a:noFill/>
        </p:spPr>
        <p:txBody>
          <a:bodyPr wrap="square" rtlCol="0" anchor="t">
            <a:spAutoFit/>
          </a:bodyPr>
          <a:p>
            <a:r>
              <a:rPr lang="en-IN" dirty="0">
                <a:latin typeface="Arial Black" panose="020B0A04020102020204" charset="0"/>
                <a:cs typeface="Arial Black" panose="020B0A04020102020204" charset="0"/>
                <a:sym typeface="+mn-ea"/>
              </a:rPr>
              <a:t>Key Features of AWS</a:t>
            </a:r>
            <a:endParaRPr lang="en-IN" altLang="en-US" dirty="0">
              <a:latin typeface="Arial Black" panose="020B0A04020102020204" charset="0"/>
              <a:cs typeface="Arial Black" panose="020B0A04020102020204" charset="0"/>
              <a:sym typeface="+mn-ea"/>
            </a:endParaRPr>
          </a:p>
        </p:txBody>
      </p:sp>
      <p:sp>
        <p:nvSpPr>
          <p:cNvPr id="3" name="Text Box 2"/>
          <p:cNvSpPr txBox="1"/>
          <p:nvPr/>
        </p:nvSpPr>
        <p:spPr>
          <a:xfrm>
            <a:off x="2430145" y="1805305"/>
            <a:ext cx="4876800" cy="5546725"/>
          </a:xfrm>
          <a:prstGeom prst="rect">
            <a:avLst/>
          </a:prstGeom>
          <a:noFill/>
        </p:spPr>
        <p:txBody>
          <a:bodyPr wrap="square" rtlCol="0">
            <a:spAutoFit/>
          </a:bodyPr>
          <a:p>
            <a:pPr algn="l">
              <a:lnSpc>
                <a:spcPct val="150000"/>
              </a:lnSpc>
              <a:buFont typeface="Arial" panose="020B0604020202020204" pitchFamily="34" charset="0"/>
              <a:buChar char="•"/>
            </a:pPr>
            <a:r>
              <a:rPr lang="en-US" b="1" dirty="0">
                <a:sym typeface="+mn-ea"/>
              </a:rPr>
              <a:t>Scalability: </a:t>
            </a:r>
            <a:r>
              <a:rPr lang="en-US" dirty="0">
                <a:sym typeface="+mn-ea"/>
              </a:rPr>
              <a:t>Easily scale resources up or down based on demand.</a:t>
            </a:r>
            <a:endParaRPr lang="en-US" i="0" dirty="0"/>
          </a:p>
          <a:p>
            <a:pPr algn="l">
              <a:lnSpc>
                <a:spcPct val="150000"/>
              </a:lnSpc>
              <a:spcBef>
                <a:spcPts val="300"/>
              </a:spcBef>
              <a:buFont typeface="Arial" panose="020B0604020202020204" pitchFamily="34" charset="0"/>
              <a:buChar char="•"/>
            </a:pPr>
            <a:r>
              <a:rPr lang="en-US" b="1" dirty="0">
                <a:sym typeface="+mn-ea"/>
              </a:rPr>
              <a:t>Flexibility: </a:t>
            </a:r>
            <a:r>
              <a:rPr lang="en-US" dirty="0">
                <a:sym typeface="+mn-ea"/>
              </a:rPr>
              <a:t>Supports a wide range of operating systems, programming languages, and frameworks.</a:t>
            </a:r>
            <a:endParaRPr lang="en-US" i="0" dirty="0"/>
          </a:p>
          <a:p>
            <a:pPr algn="l">
              <a:lnSpc>
                <a:spcPct val="150000"/>
              </a:lnSpc>
              <a:spcBef>
                <a:spcPts val="300"/>
              </a:spcBef>
              <a:buFont typeface="Arial" panose="020B0604020202020204" pitchFamily="34" charset="0"/>
              <a:buChar char="•"/>
            </a:pPr>
            <a:r>
              <a:rPr lang="en-US" b="1" dirty="0">
                <a:sym typeface="+mn-ea"/>
              </a:rPr>
              <a:t>Cost-Effective: </a:t>
            </a:r>
            <a:r>
              <a:rPr lang="en-US" dirty="0">
                <a:sym typeface="+mn-ea"/>
              </a:rPr>
              <a:t>Pay-as-you-go pricing model with no upfront costs.</a:t>
            </a:r>
            <a:endParaRPr lang="en-US" i="0" dirty="0"/>
          </a:p>
          <a:p>
            <a:pPr algn="l">
              <a:lnSpc>
                <a:spcPct val="150000"/>
              </a:lnSpc>
              <a:spcBef>
                <a:spcPts val="300"/>
              </a:spcBef>
              <a:buFont typeface="Arial" panose="020B0604020202020204" pitchFamily="34" charset="0"/>
              <a:buChar char="•"/>
            </a:pPr>
            <a:r>
              <a:rPr lang="en-US" b="1" dirty="0">
                <a:sym typeface="+mn-ea"/>
              </a:rPr>
              <a:t>Reliability: </a:t>
            </a:r>
            <a:r>
              <a:rPr lang="en-US" dirty="0">
                <a:sym typeface="+mn-ea"/>
              </a:rPr>
              <a:t>High availability and fault-tolerant infrastructure.</a:t>
            </a:r>
            <a:endParaRPr lang="en-US" i="0" dirty="0"/>
          </a:p>
          <a:p>
            <a:pPr algn="l">
              <a:lnSpc>
                <a:spcPct val="150000"/>
              </a:lnSpc>
              <a:spcBef>
                <a:spcPts val="300"/>
              </a:spcBef>
              <a:buFont typeface="Arial" panose="020B0604020202020204" pitchFamily="34" charset="0"/>
              <a:buChar char="•"/>
            </a:pPr>
            <a:r>
              <a:rPr lang="en-US" b="1" dirty="0">
                <a:sym typeface="+mn-ea"/>
              </a:rPr>
              <a:t>Security:</a:t>
            </a:r>
            <a:r>
              <a:rPr lang="en-US" dirty="0">
                <a:sym typeface="+mn-ea"/>
              </a:rPr>
              <a:t> Robust security measures, including encryption, identity management, and compliance certifications.</a:t>
            </a:r>
            <a:endParaRPr lang="en-US" i="0" dirty="0"/>
          </a:p>
          <a:p>
            <a:pPr marL="0" indent="0" algn="l">
              <a:lnSpc>
                <a:spcPct val="150000"/>
              </a:lnSpc>
              <a:spcBef>
                <a:spcPts val="300"/>
              </a:spcBef>
              <a:buNone/>
            </a:pPr>
            <a:endParaRPr lang="en-US" i="0" dirty="0"/>
          </a:p>
          <a:p>
            <a:endParaRPr lang="en-GB" altLang="en-US"/>
          </a:p>
        </p:txBody>
      </p:sp>
      <p:pic>
        <p:nvPicPr>
          <p:cNvPr id="4" name="Picture 3"/>
          <p:cNvPicPr>
            <a:picLocks noChangeAspect="1"/>
          </p:cNvPicPr>
          <p:nvPr/>
        </p:nvPicPr>
        <p:blipFill>
          <a:blip r:embed="rId1"/>
          <a:stretch>
            <a:fillRect/>
          </a:stretch>
        </p:blipFill>
        <p:spPr>
          <a:xfrm>
            <a:off x="12085320" y="7780020"/>
            <a:ext cx="2377440" cy="44958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97295" y="127635"/>
            <a:ext cx="7556421" cy="1417558"/>
          </a:xfrm>
          <a:prstGeom prst="rect">
            <a:avLst/>
          </a:prstGeom>
          <a:noFill/>
        </p:spPr>
        <p:txBody>
          <a:bodyPr wrap="square" lIns="0" tIns="0" rIns="0" bIns="0" rtlCol="0" anchor="t"/>
          <a:lstStyle/>
          <a:p>
            <a:pPr marL="0" indent="0">
              <a:lnSpc>
                <a:spcPts val="5550"/>
              </a:lnSpc>
              <a:buNone/>
            </a:pPr>
            <a:r>
              <a:rPr lang="en-US" sz="4450" b="1" dirty="0">
                <a:solidFill>
                  <a:srgbClr val="282824"/>
                </a:solidFill>
                <a:latin typeface="Arial Black" panose="020B0A04020102020204" charset="0"/>
                <a:ea typeface="Lato Bold" pitchFamily="34" charset="-122"/>
                <a:cs typeface="Arial Black" panose="020B0A04020102020204" charset="0"/>
              </a:rPr>
              <a:t>Use Cases of Cloud Computing</a:t>
            </a:r>
            <a:endParaRPr lang="en-US" sz="4450" dirty="0">
              <a:latin typeface="Arial Black" panose="020B0A04020102020204" charset="0"/>
              <a:cs typeface="Arial Black" panose="020B0A04020102020204" charset="0"/>
            </a:endParaRPr>
          </a:p>
        </p:txBody>
      </p:sp>
      <p:sp>
        <p:nvSpPr>
          <p:cNvPr id="4" name="Text 1"/>
          <p:cNvSpPr/>
          <p:nvPr/>
        </p:nvSpPr>
        <p:spPr>
          <a:xfrm>
            <a:off x="793790" y="3218855"/>
            <a:ext cx="7556421" cy="1451610"/>
          </a:xfrm>
          <a:prstGeom prst="rect">
            <a:avLst/>
          </a:prstGeom>
          <a:noFill/>
        </p:spPr>
        <p:txBody>
          <a:bodyPr wrap="square" lIns="0" tIns="0" rIns="0" bIns="0" rtlCol="0" anchor="t"/>
          <a:lstStyle/>
          <a:p>
            <a:pPr marL="0" indent="0">
              <a:lnSpc>
                <a:spcPts val="2850"/>
              </a:lnSpc>
              <a:buNone/>
            </a:pPr>
            <a:r>
              <a:rPr lang="en-US" altLang="en-GB" sz="1750" dirty="0"/>
              <a:t>Data Storage &amp; Backup – Storing large amounts of data securely with automatic backups and easy retrieval (e.g., AWS S3, Google Drive, Dropbox).</a:t>
            </a:r>
            <a:endParaRPr lang="en-US" sz="1750" dirty="0"/>
          </a:p>
        </p:txBody>
      </p:sp>
      <p:sp>
        <p:nvSpPr>
          <p:cNvPr id="5" name="Shape 2"/>
          <p:cNvSpPr/>
          <p:nvPr/>
        </p:nvSpPr>
        <p:spPr>
          <a:xfrm>
            <a:off x="793790" y="4925616"/>
            <a:ext cx="3664863" cy="807958"/>
          </a:xfrm>
          <a:prstGeom prst="roundRect">
            <a:avLst>
              <a:gd name="adj" fmla="val 4211"/>
            </a:avLst>
          </a:prstGeom>
          <a:solidFill>
            <a:srgbClr val="E5DFD2"/>
          </a:solidFill>
        </p:spPr>
      </p:sp>
      <p:sp>
        <p:nvSpPr>
          <p:cNvPr id="6" name="Text 3"/>
          <p:cNvSpPr/>
          <p:nvPr/>
        </p:nvSpPr>
        <p:spPr>
          <a:xfrm>
            <a:off x="1020604" y="5152430"/>
            <a:ext cx="2835235" cy="354330"/>
          </a:xfrm>
          <a:prstGeom prst="rect">
            <a:avLst/>
          </a:prstGeom>
          <a:noFill/>
        </p:spPr>
        <p:txBody>
          <a:bodyPr wrap="none" lIns="0" tIns="0" rIns="0" bIns="0" rtlCol="0" anchor="t"/>
          <a:lstStyle/>
          <a:p>
            <a:pPr marL="0" indent="0">
              <a:lnSpc>
                <a:spcPts val="2750"/>
              </a:lnSpc>
              <a:buNone/>
            </a:pPr>
            <a:r>
              <a:rPr lang="en-US" sz="2200" b="1" dirty="0">
                <a:solidFill>
                  <a:srgbClr val="4A4A45"/>
                </a:solidFill>
                <a:latin typeface="Lato Bold" pitchFamily="34" charset="0"/>
                <a:ea typeface="Lato Bold" pitchFamily="34" charset="-122"/>
                <a:cs typeface="Lato Bold" pitchFamily="34" charset="-120"/>
              </a:rPr>
              <a:t>Web Hosting</a:t>
            </a:r>
            <a:endParaRPr lang="en-US" sz="2200" dirty="0"/>
          </a:p>
        </p:txBody>
      </p:sp>
      <p:sp>
        <p:nvSpPr>
          <p:cNvPr id="7" name="Shape 4"/>
          <p:cNvSpPr/>
          <p:nvPr/>
        </p:nvSpPr>
        <p:spPr>
          <a:xfrm>
            <a:off x="4685467" y="4925616"/>
            <a:ext cx="3664863" cy="807958"/>
          </a:xfrm>
          <a:prstGeom prst="roundRect">
            <a:avLst>
              <a:gd name="adj" fmla="val 4211"/>
            </a:avLst>
          </a:prstGeom>
          <a:solidFill>
            <a:srgbClr val="E5DFD2"/>
          </a:solidFill>
        </p:spPr>
      </p:sp>
      <p:sp>
        <p:nvSpPr>
          <p:cNvPr id="8" name="Text 5"/>
          <p:cNvSpPr/>
          <p:nvPr/>
        </p:nvSpPr>
        <p:spPr>
          <a:xfrm>
            <a:off x="4912281" y="5152430"/>
            <a:ext cx="2835235" cy="354330"/>
          </a:xfrm>
          <a:prstGeom prst="rect">
            <a:avLst/>
          </a:prstGeom>
          <a:noFill/>
        </p:spPr>
        <p:txBody>
          <a:bodyPr wrap="none" lIns="0" tIns="0" rIns="0" bIns="0" rtlCol="0" anchor="t"/>
          <a:lstStyle/>
          <a:p>
            <a:pPr marL="0" indent="0">
              <a:lnSpc>
                <a:spcPts val="2750"/>
              </a:lnSpc>
              <a:buNone/>
            </a:pPr>
            <a:r>
              <a:rPr lang="en-US" sz="2200" b="1" dirty="0">
                <a:solidFill>
                  <a:srgbClr val="4A4A45"/>
                </a:solidFill>
                <a:latin typeface="Lato Bold" pitchFamily="34" charset="0"/>
                <a:ea typeface="Lato Bold" pitchFamily="34" charset="-122"/>
                <a:cs typeface="Lato Bold" pitchFamily="34" charset="-120"/>
              </a:rPr>
              <a:t>Big Data</a:t>
            </a:r>
            <a:endParaRPr lang="en-US" sz="2200" dirty="0"/>
          </a:p>
        </p:txBody>
      </p:sp>
      <p:sp>
        <p:nvSpPr>
          <p:cNvPr id="9" name="Shape 6"/>
          <p:cNvSpPr/>
          <p:nvPr/>
        </p:nvSpPr>
        <p:spPr>
          <a:xfrm>
            <a:off x="793790" y="5960388"/>
            <a:ext cx="7556421" cy="807958"/>
          </a:xfrm>
          <a:prstGeom prst="roundRect">
            <a:avLst>
              <a:gd name="adj" fmla="val 4211"/>
            </a:avLst>
          </a:prstGeom>
          <a:solidFill>
            <a:srgbClr val="E5DFD2"/>
          </a:solidFill>
        </p:spPr>
      </p:sp>
      <p:sp>
        <p:nvSpPr>
          <p:cNvPr id="10" name="Text 7"/>
          <p:cNvSpPr/>
          <p:nvPr/>
        </p:nvSpPr>
        <p:spPr>
          <a:xfrm>
            <a:off x="1020604" y="6187202"/>
            <a:ext cx="2835235" cy="354330"/>
          </a:xfrm>
          <a:prstGeom prst="rect">
            <a:avLst/>
          </a:prstGeom>
          <a:noFill/>
        </p:spPr>
        <p:txBody>
          <a:bodyPr wrap="none" lIns="0" tIns="0" rIns="0" bIns="0" rtlCol="0" anchor="t"/>
          <a:lstStyle/>
          <a:p>
            <a:pPr marL="0" indent="0">
              <a:lnSpc>
                <a:spcPts val="2750"/>
              </a:lnSpc>
              <a:buNone/>
            </a:pPr>
            <a:r>
              <a:rPr lang="en-US" sz="2200" b="1" dirty="0">
                <a:solidFill>
                  <a:srgbClr val="4A4A45"/>
                </a:solidFill>
                <a:latin typeface="Lato Bold" pitchFamily="34" charset="0"/>
                <a:ea typeface="Lato Bold" pitchFamily="34" charset="-122"/>
                <a:cs typeface="Lato Bold" pitchFamily="34" charset="-120"/>
              </a:rPr>
              <a:t>Disaster Recovery</a:t>
            </a:r>
            <a:endParaRPr lang="en-US" sz="2200" dirty="0"/>
          </a:p>
        </p:txBody>
      </p:sp>
      <p:sp>
        <p:nvSpPr>
          <p:cNvPr id="12" name="Text Box 11"/>
          <p:cNvSpPr txBox="1"/>
          <p:nvPr/>
        </p:nvSpPr>
        <p:spPr>
          <a:xfrm>
            <a:off x="721360" y="4097020"/>
            <a:ext cx="4876800" cy="922020"/>
          </a:xfrm>
          <a:prstGeom prst="rect">
            <a:avLst/>
          </a:prstGeom>
          <a:noFill/>
        </p:spPr>
        <p:txBody>
          <a:bodyPr wrap="square" rtlCol="0">
            <a:spAutoFit/>
          </a:bodyPr>
          <a:p>
            <a:r>
              <a:rPr lang="en-US" altLang="en-GB"/>
              <a:t>Gaming – Running online multiplayer games with high performance and scalability (e.g., AWS GameLift, Google Stadia).</a:t>
            </a:r>
            <a:endParaRPr lang="en-US" altLang="en-GB"/>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905000" y="1095375"/>
            <a:ext cx="10820400" cy="6038850"/>
          </a:xfrm>
          <a:prstGeom prst="rect">
            <a:avLst/>
          </a:prstGeom>
        </p:spPr>
      </p:pic>
      <p:pic>
        <p:nvPicPr>
          <p:cNvPr id="3" name="Picture 2"/>
          <p:cNvPicPr>
            <a:picLocks noChangeAspect="1"/>
          </p:cNvPicPr>
          <p:nvPr/>
        </p:nvPicPr>
        <p:blipFill>
          <a:blip r:embed="rId2"/>
          <a:stretch>
            <a:fillRect/>
          </a:stretch>
        </p:blipFill>
        <p:spPr>
          <a:xfrm>
            <a:off x="11737340" y="7576820"/>
            <a:ext cx="2971800" cy="5619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4354830" y="548640"/>
            <a:ext cx="5185707" cy="7131600"/>
          </a:xfrm>
          <a:prstGeom prst="rect">
            <a:avLst/>
          </a:prstGeom>
        </p:spPr>
      </p:pic>
      <p:pic>
        <p:nvPicPr>
          <p:cNvPr id="5" name="Picture 4"/>
          <p:cNvPicPr>
            <a:picLocks noChangeAspect="1"/>
          </p:cNvPicPr>
          <p:nvPr/>
        </p:nvPicPr>
        <p:blipFill>
          <a:blip r:embed="rId2"/>
          <a:stretch>
            <a:fillRect/>
          </a:stretch>
        </p:blipFill>
        <p:spPr>
          <a:xfrm>
            <a:off x="12252960" y="7780020"/>
            <a:ext cx="2377440" cy="449580"/>
          </a:xfrm>
          <a:prstGeom prst="rect">
            <a:avLst/>
          </a:prstGeom>
        </p:spPr>
      </p:pic>
      <p:sp>
        <p:nvSpPr>
          <p:cNvPr id="2" name="Text Box 1"/>
          <p:cNvSpPr txBox="1"/>
          <p:nvPr/>
        </p:nvSpPr>
        <p:spPr>
          <a:xfrm>
            <a:off x="528320" y="3342640"/>
            <a:ext cx="4876800" cy="706755"/>
          </a:xfrm>
          <a:prstGeom prst="rect">
            <a:avLst/>
          </a:prstGeom>
          <a:noFill/>
        </p:spPr>
        <p:txBody>
          <a:bodyPr wrap="square" rtlCol="0">
            <a:spAutoFit/>
          </a:bodyPr>
          <a:p>
            <a:r>
              <a:rPr lang="en-GB" altLang="en-US" sz="4000" b="1"/>
              <a:t>TOPICS ----------&gt;</a:t>
            </a:r>
            <a:endParaRPr lang="en-GB"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174200"/>
            <a:ext cx="6713339" cy="708779"/>
          </a:xfrm>
          <a:prstGeom prst="rect">
            <a:avLst/>
          </a:prstGeom>
          <a:noFill/>
        </p:spPr>
        <p:txBody>
          <a:bodyPr wrap="none" lIns="0" tIns="0" rIns="0" bIns="0" rtlCol="0" anchor="t"/>
          <a:lstStyle/>
          <a:p>
            <a:pPr marL="0" indent="0">
              <a:lnSpc>
                <a:spcPts val="5550"/>
              </a:lnSpc>
              <a:buNone/>
            </a:pPr>
            <a:r>
              <a:rPr lang="en-US" sz="4450" b="1" dirty="0">
                <a:solidFill>
                  <a:srgbClr val="282824"/>
                </a:solidFill>
                <a:latin typeface="+mj-lt"/>
                <a:ea typeface="Lato Bold" pitchFamily="34" charset="-122"/>
                <a:cs typeface="+mj-lt"/>
              </a:rPr>
              <a:t>What is Cloud Computing?</a:t>
            </a:r>
            <a:endParaRPr lang="en-US" sz="4450" dirty="0">
              <a:latin typeface="+mj-lt"/>
              <a:cs typeface="+mj-lt"/>
            </a:endParaRPr>
          </a:p>
        </p:txBody>
      </p:sp>
      <p:sp>
        <p:nvSpPr>
          <p:cNvPr id="3" name="Text 1"/>
          <p:cNvSpPr/>
          <p:nvPr/>
        </p:nvSpPr>
        <p:spPr>
          <a:xfrm>
            <a:off x="793790" y="3336608"/>
            <a:ext cx="13042821" cy="1088708"/>
          </a:xfrm>
          <a:prstGeom prst="rect">
            <a:avLst/>
          </a:prstGeom>
          <a:noFill/>
        </p:spPr>
        <p:txBody>
          <a:bodyPr wrap="square" lIns="0" tIns="0" rIns="0" bIns="0" rtlCol="0" anchor="t"/>
          <a:lstStyle/>
          <a:p>
            <a:pPr marL="0" indent="0">
              <a:lnSpc>
                <a:spcPts val="2850"/>
              </a:lnSpc>
              <a:buNone/>
            </a:pPr>
            <a:r>
              <a:rPr lang="en-US" sz="1750" dirty="0">
                <a:solidFill>
                  <a:srgbClr val="4A4A45"/>
                </a:solidFill>
                <a:latin typeface="Lato" panose="020F0802020204030203" pitchFamily="34" charset="0"/>
                <a:ea typeface="Lato" panose="020F0802020204030203" pitchFamily="34" charset="-122"/>
                <a:cs typeface="Lato" panose="020F0802020204030203" pitchFamily="34" charset="-120"/>
              </a:rPr>
              <a:t>Cloud computing is on-demand access to computing resources. Servers, storage, and databases are available over the Internet. Examples include streaming services like Netflix. Also consider file storage like Google Drive. Cloud gaming services like GeForce Now are examples too.</a:t>
            </a:r>
            <a:endParaRPr lang="en-US" sz="1750" dirty="0"/>
          </a:p>
        </p:txBody>
      </p:sp>
      <p:sp>
        <p:nvSpPr>
          <p:cNvPr id="4" name="Text 2"/>
          <p:cNvSpPr/>
          <p:nvPr/>
        </p:nvSpPr>
        <p:spPr>
          <a:xfrm>
            <a:off x="2104430" y="4907280"/>
            <a:ext cx="2835235" cy="354330"/>
          </a:xfrm>
          <a:prstGeom prst="rect">
            <a:avLst/>
          </a:prstGeom>
          <a:noFill/>
        </p:spPr>
        <p:txBody>
          <a:bodyPr wrap="none" lIns="0" tIns="0" rIns="0" bIns="0" rtlCol="0" anchor="t"/>
          <a:lstStyle/>
          <a:p>
            <a:pPr marL="0" indent="0">
              <a:lnSpc>
                <a:spcPts val="2750"/>
              </a:lnSpc>
              <a:buNone/>
            </a:pPr>
            <a:r>
              <a:rPr lang="en-US" sz="2200" b="1" dirty="0">
                <a:solidFill>
                  <a:srgbClr val="282824"/>
                </a:solidFill>
                <a:latin typeface="Lato Bold" pitchFamily="34" charset="0"/>
                <a:ea typeface="Lato Bold" pitchFamily="34" charset="-122"/>
                <a:cs typeface="Lato Bold" pitchFamily="34" charset="-120"/>
              </a:rPr>
              <a:t>Scalability</a:t>
            </a:r>
            <a:endParaRPr lang="en-US" sz="2200" dirty="0"/>
          </a:p>
        </p:txBody>
      </p:sp>
      <p:sp>
        <p:nvSpPr>
          <p:cNvPr id="5" name="Text 3"/>
          <p:cNvSpPr/>
          <p:nvPr/>
        </p:nvSpPr>
        <p:spPr>
          <a:xfrm>
            <a:off x="793790" y="5488424"/>
            <a:ext cx="6244709" cy="362903"/>
          </a:xfrm>
          <a:prstGeom prst="rect">
            <a:avLst/>
          </a:prstGeom>
          <a:noFill/>
        </p:spPr>
        <p:txBody>
          <a:bodyPr wrap="none" lIns="0" tIns="0" rIns="0" bIns="0" rtlCol="0" anchor="t"/>
          <a:lstStyle/>
          <a:p>
            <a:pPr marL="0" indent="0">
              <a:lnSpc>
                <a:spcPts val="2850"/>
              </a:lnSpc>
              <a:buNone/>
            </a:pPr>
            <a:r>
              <a:rPr lang="en-US" sz="1750" dirty="0">
                <a:solidFill>
                  <a:srgbClr val="4A4A45"/>
                </a:solidFill>
                <a:latin typeface="Lato" panose="020F0802020204030203" pitchFamily="34" charset="0"/>
                <a:ea typeface="Lato" panose="020F0802020204030203" pitchFamily="34" charset="-122"/>
                <a:cs typeface="Lato" panose="020F0802020204030203" pitchFamily="34" charset="-120"/>
              </a:rPr>
              <a:t>Easily scale resources up or down as needed.</a:t>
            </a:r>
            <a:endParaRPr lang="en-US" sz="1750" dirty="0"/>
          </a:p>
        </p:txBody>
      </p:sp>
      <p:sp>
        <p:nvSpPr>
          <p:cNvPr id="6" name="Text 4"/>
          <p:cNvSpPr/>
          <p:nvPr/>
        </p:nvSpPr>
        <p:spPr>
          <a:xfrm>
            <a:off x="7599521" y="4907280"/>
            <a:ext cx="2835235" cy="354330"/>
          </a:xfrm>
          <a:prstGeom prst="rect">
            <a:avLst/>
          </a:prstGeom>
          <a:noFill/>
        </p:spPr>
        <p:txBody>
          <a:bodyPr wrap="none" lIns="0" tIns="0" rIns="0" bIns="0" rtlCol="0" anchor="t"/>
          <a:lstStyle/>
          <a:p>
            <a:pPr marL="0" indent="0">
              <a:lnSpc>
                <a:spcPts val="2750"/>
              </a:lnSpc>
              <a:buNone/>
            </a:pPr>
            <a:r>
              <a:rPr lang="en-US" sz="2200" b="1" dirty="0">
                <a:solidFill>
                  <a:srgbClr val="282824"/>
                </a:solidFill>
                <a:latin typeface="Lato Bold" pitchFamily="34" charset="0"/>
                <a:ea typeface="Lato Bold" pitchFamily="34" charset="-122"/>
                <a:cs typeface="Lato Bold" pitchFamily="34" charset="-120"/>
              </a:rPr>
              <a:t>Cost-Effective</a:t>
            </a:r>
            <a:endParaRPr lang="en-US" sz="2200" dirty="0"/>
          </a:p>
        </p:txBody>
      </p:sp>
      <p:sp>
        <p:nvSpPr>
          <p:cNvPr id="7" name="Text 5"/>
          <p:cNvSpPr/>
          <p:nvPr/>
        </p:nvSpPr>
        <p:spPr>
          <a:xfrm>
            <a:off x="7599521" y="5488424"/>
            <a:ext cx="6244709" cy="362903"/>
          </a:xfrm>
          <a:prstGeom prst="rect">
            <a:avLst/>
          </a:prstGeom>
          <a:noFill/>
        </p:spPr>
        <p:txBody>
          <a:bodyPr wrap="none" lIns="0" tIns="0" rIns="0" bIns="0" rtlCol="0" anchor="t"/>
          <a:lstStyle/>
          <a:p>
            <a:pPr marL="0" indent="0">
              <a:lnSpc>
                <a:spcPts val="2850"/>
              </a:lnSpc>
              <a:buNone/>
            </a:pPr>
            <a:r>
              <a:rPr lang="en-US" sz="1750" dirty="0">
                <a:solidFill>
                  <a:srgbClr val="4A4A45"/>
                </a:solidFill>
                <a:latin typeface="Lato" panose="020F0802020204030203" pitchFamily="34" charset="0"/>
                <a:ea typeface="Lato" panose="020F0802020204030203" pitchFamily="34" charset="-122"/>
                <a:cs typeface="Lato" panose="020F0802020204030203" pitchFamily="34" charset="-120"/>
              </a:rPr>
              <a:t>Pay only for the resources you consume.</a:t>
            </a:r>
            <a:endParaRPr lang="en-US" sz="1750" dirty="0"/>
          </a:p>
        </p:txBody>
      </p:sp>
      <p:pic>
        <p:nvPicPr>
          <p:cNvPr id="9" name="Picture 8"/>
          <p:cNvPicPr>
            <a:picLocks noChangeAspect="1"/>
          </p:cNvPicPr>
          <p:nvPr/>
        </p:nvPicPr>
        <p:blipFill>
          <a:blip r:embed="rId1"/>
          <a:stretch>
            <a:fillRect/>
          </a:stretch>
        </p:blipFill>
        <p:spPr>
          <a:xfrm>
            <a:off x="11658600" y="7667625"/>
            <a:ext cx="2971800" cy="5619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624959"/>
            <a:ext cx="4587121" cy="425291"/>
          </a:xfrm>
          <a:prstGeom prst="rect">
            <a:avLst/>
          </a:prstGeom>
          <a:noFill/>
        </p:spPr>
        <p:txBody>
          <a:bodyPr wrap="none" lIns="0" tIns="0" rIns="0" bIns="0" rtlCol="0" anchor="t"/>
          <a:lstStyle/>
          <a:p>
            <a:pPr marL="0" indent="0">
              <a:lnSpc>
                <a:spcPts val="3300"/>
              </a:lnSpc>
              <a:buNone/>
            </a:pPr>
            <a:r>
              <a:rPr lang="en-US" sz="2650" b="1" dirty="0">
                <a:solidFill>
                  <a:srgbClr val="282824"/>
                </a:solidFill>
                <a:latin typeface="Lato Bold" pitchFamily="34" charset="0"/>
                <a:ea typeface="Lato Bold" pitchFamily="34" charset="-122"/>
                <a:cs typeface="Lato Bold" pitchFamily="34" charset="-120"/>
              </a:rPr>
              <a:t>AWS Development Definition:</a:t>
            </a:r>
            <a:endParaRPr lang="en-US" sz="2650" dirty="0"/>
          </a:p>
        </p:txBody>
      </p:sp>
      <p:sp>
        <p:nvSpPr>
          <p:cNvPr id="4" name="Text 1"/>
          <p:cNvSpPr/>
          <p:nvPr/>
        </p:nvSpPr>
        <p:spPr>
          <a:xfrm>
            <a:off x="793790" y="1305401"/>
            <a:ext cx="7556421" cy="1814513"/>
          </a:xfrm>
          <a:prstGeom prst="rect">
            <a:avLst/>
          </a:prstGeom>
          <a:noFill/>
        </p:spPr>
        <p:txBody>
          <a:bodyPr wrap="square" lIns="0" tIns="0" rIns="0" bIns="0" rtlCol="0" anchor="t"/>
          <a:lstStyle/>
          <a:p>
            <a:pPr marL="0" indent="0">
              <a:lnSpc>
                <a:spcPts val="2850"/>
              </a:lnSpc>
              <a:buNone/>
            </a:pPr>
            <a:r>
              <a:rPr lang="en-US" sz="1750" dirty="0">
                <a:solidFill>
                  <a:srgbClr val="4A4A45"/>
                </a:solidFill>
                <a:latin typeface="Arial" panose="020B0604020202020204" pitchFamily="34" charset="0"/>
                <a:ea typeface="Lato" panose="020F0802020204030203" pitchFamily="34" charset="-122"/>
                <a:cs typeface="Arial" panose="020B0604020202020204" pitchFamily="34" charset="0"/>
              </a:rPr>
              <a:t>AWS Development involves building, deploying, and managing applications using </a:t>
            </a:r>
            <a:r>
              <a:rPr lang="en-US" sz="1750" b="1" dirty="0">
                <a:solidFill>
                  <a:srgbClr val="4A4A45"/>
                </a:solidFill>
                <a:latin typeface="Arial" panose="020B0604020202020204" pitchFamily="34" charset="0"/>
                <a:ea typeface="Lato" panose="020F0802020204030203" pitchFamily="34" charset="-122"/>
                <a:cs typeface="Arial" panose="020B0604020202020204" pitchFamily="34" charset="0"/>
              </a:rPr>
              <a:t>Amazon Web Services (AWS)</a:t>
            </a:r>
            <a:r>
              <a:rPr lang="en-US" sz="1750" dirty="0">
                <a:solidFill>
                  <a:srgbClr val="4A4A45"/>
                </a:solidFill>
                <a:latin typeface="Arial" panose="020B0604020202020204" pitchFamily="34" charset="0"/>
                <a:ea typeface="Lato" panose="020F0802020204030203" pitchFamily="34" charset="-122"/>
                <a:cs typeface="Arial" panose="020B0604020202020204" pitchFamily="34" charset="0"/>
              </a:rPr>
              <a:t>. It includes working with AWS services like </a:t>
            </a:r>
            <a:r>
              <a:rPr lang="en-US" sz="1750" b="1" dirty="0">
                <a:solidFill>
                  <a:srgbClr val="4A4A45"/>
                </a:solidFill>
                <a:latin typeface="Arial" panose="020B0604020202020204" pitchFamily="34" charset="0"/>
                <a:ea typeface="Lato" panose="020F0802020204030203" pitchFamily="34" charset="-122"/>
                <a:cs typeface="Arial" panose="020B0604020202020204" pitchFamily="34" charset="0"/>
              </a:rPr>
              <a:t>EC2 (Compute), S3 (Storage), Lambda (Serverless), RDS (Databases), and API Gateway</a:t>
            </a:r>
            <a:r>
              <a:rPr lang="en-US" sz="1750" dirty="0">
                <a:solidFill>
                  <a:srgbClr val="4A4A45"/>
                </a:solidFill>
                <a:latin typeface="Arial" panose="020B0604020202020204" pitchFamily="34" charset="0"/>
                <a:ea typeface="Lato" panose="020F0802020204030203" pitchFamily="34" charset="-122"/>
                <a:cs typeface="Arial" panose="020B0604020202020204" pitchFamily="34" charset="0"/>
              </a:rPr>
              <a:t> to create scalable, secure, and efficient cloud-based applications.</a:t>
            </a:r>
            <a:endParaRPr lang="en-US" sz="1750" dirty="0">
              <a:latin typeface="Arial" panose="020B0604020202020204" pitchFamily="34" charset="0"/>
              <a:cs typeface="Arial" panose="020B0604020202020204" pitchFamily="34" charset="0"/>
            </a:endParaRPr>
          </a:p>
        </p:txBody>
      </p:sp>
      <p:sp>
        <p:nvSpPr>
          <p:cNvPr id="5" name="Text 2"/>
          <p:cNvSpPr/>
          <p:nvPr/>
        </p:nvSpPr>
        <p:spPr>
          <a:xfrm>
            <a:off x="1544995" y="3707725"/>
            <a:ext cx="5862042" cy="425291"/>
          </a:xfrm>
          <a:prstGeom prst="rect">
            <a:avLst/>
          </a:prstGeom>
          <a:noFill/>
        </p:spPr>
        <p:txBody>
          <a:bodyPr wrap="none" lIns="0" tIns="0" rIns="0" bIns="0" rtlCol="0" anchor="t"/>
          <a:lstStyle/>
          <a:p>
            <a:pPr marL="0" indent="0">
              <a:lnSpc>
                <a:spcPts val="3300"/>
              </a:lnSpc>
              <a:buNone/>
            </a:pPr>
            <a:r>
              <a:rPr lang="en-US" sz="2650" b="1" dirty="0">
                <a:solidFill>
                  <a:srgbClr val="282824"/>
                </a:solidFill>
                <a:latin typeface="Arial" panose="020B0604020202020204" pitchFamily="34" charset="0"/>
                <a:ea typeface="Lato Bold" pitchFamily="34" charset="-122"/>
                <a:cs typeface="Arial" panose="020B0604020202020204" pitchFamily="34" charset="0"/>
              </a:rPr>
              <a:t>Cloud Computing Real-Time Examples:</a:t>
            </a:r>
            <a:endParaRPr lang="en-US" sz="2650" b="1" dirty="0">
              <a:solidFill>
                <a:srgbClr val="282824"/>
              </a:solidFill>
              <a:latin typeface="Arial" panose="020B0604020202020204" pitchFamily="34" charset="0"/>
              <a:ea typeface="Lato Bold" pitchFamily="34" charset="-122"/>
              <a:cs typeface="Arial" panose="020B0604020202020204" pitchFamily="34" charset="0"/>
            </a:endParaRPr>
          </a:p>
        </p:txBody>
      </p:sp>
      <p:sp>
        <p:nvSpPr>
          <p:cNvPr id="6" name="Text 3"/>
          <p:cNvSpPr/>
          <p:nvPr/>
        </p:nvSpPr>
        <p:spPr>
          <a:xfrm>
            <a:off x="793790" y="4225528"/>
            <a:ext cx="7556421" cy="362903"/>
          </a:xfrm>
          <a:prstGeom prst="rect">
            <a:avLst/>
          </a:prstGeom>
          <a:noFill/>
        </p:spPr>
        <p:txBody>
          <a:bodyPr wrap="none" lIns="0" tIns="0" rIns="0" bIns="0" rtlCol="0" anchor="t"/>
          <a:lstStyle/>
          <a:p>
            <a:pPr marL="0" indent="0">
              <a:lnSpc>
                <a:spcPts val="2850"/>
              </a:lnSpc>
              <a:buSzPct val="100000"/>
              <a:buFont typeface="+mj-lt"/>
              <a:buNone/>
            </a:pPr>
            <a:r>
              <a:rPr lang="en-US" sz="1750" b="1" dirty="0">
                <a:solidFill>
                  <a:srgbClr val="4A4A45"/>
                </a:solidFill>
                <a:latin typeface="Arial Black" panose="020B0A04020102020204" charset="0"/>
                <a:ea typeface="Lato" panose="020F0802020204030203" pitchFamily="34" charset="-122"/>
                <a:cs typeface="Arial Black" panose="020B0A04020102020204" charset="0"/>
              </a:rPr>
              <a:t>Google Drive &amp; Dropbox</a:t>
            </a:r>
            <a:r>
              <a:rPr lang="en-US" sz="1750" dirty="0">
                <a:solidFill>
                  <a:srgbClr val="4A4A45"/>
                </a:solidFill>
                <a:latin typeface="Arial Black" panose="020B0A04020102020204" charset="0"/>
                <a:ea typeface="Lato" panose="020F0802020204030203" pitchFamily="34" charset="-122"/>
                <a:cs typeface="Arial Black" panose="020B0A04020102020204" charset="0"/>
              </a:rPr>
              <a:t> → Cloud-based storage.</a:t>
            </a:r>
            <a:endParaRPr lang="en-US" sz="1750" dirty="0">
              <a:latin typeface="Arial Black" panose="020B0A04020102020204" charset="0"/>
              <a:cs typeface="Arial Black" panose="020B0A04020102020204" charset="0"/>
            </a:endParaRPr>
          </a:p>
        </p:txBody>
      </p:sp>
      <p:sp>
        <p:nvSpPr>
          <p:cNvPr id="7" name="Text 4"/>
          <p:cNvSpPr/>
          <p:nvPr/>
        </p:nvSpPr>
        <p:spPr>
          <a:xfrm>
            <a:off x="793790" y="4667726"/>
            <a:ext cx="7556421" cy="362903"/>
          </a:xfrm>
          <a:prstGeom prst="rect">
            <a:avLst/>
          </a:prstGeom>
          <a:noFill/>
        </p:spPr>
        <p:txBody>
          <a:bodyPr wrap="none" lIns="0" tIns="0" rIns="0" bIns="0" rtlCol="0" anchor="t"/>
          <a:lstStyle/>
          <a:p>
            <a:pPr marL="0" indent="0">
              <a:lnSpc>
                <a:spcPts val="2850"/>
              </a:lnSpc>
              <a:buSzPct val="100000"/>
              <a:buFont typeface="+mj-lt"/>
              <a:buNone/>
            </a:pPr>
            <a:r>
              <a:rPr lang="en-US" sz="1750" b="1" dirty="0">
                <a:solidFill>
                  <a:srgbClr val="4A4A45"/>
                </a:solidFill>
                <a:latin typeface="Lato" panose="020F0802020204030203" pitchFamily="34" charset="0"/>
                <a:ea typeface="Lato" panose="020F0802020204030203" pitchFamily="34" charset="-122"/>
                <a:cs typeface="Lato" panose="020F0802020204030203" pitchFamily="34" charset="-120"/>
              </a:rPr>
              <a:t>Netflix &amp; YouTube</a:t>
            </a:r>
            <a:r>
              <a:rPr lang="en-US" sz="1750" dirty="0">
                <a:solidFill>
                  <a:srgbClr val="4A4A45"/>
                </a:solidFill>
                <a:latin typeface="Lato" panose="020F0802020204030203" pitchFamily="34" charset="0"/>
                <a:ea typeface="Lato" panose="020F0802020204030203" pitchFamily="34" charset="-122"/>
                <a:cs typeface="Lato" panose="020F0802020204030203" pitchFamily="34" charset="-120"/>
              </a:rPr>
              <a:t> → Streaming services hosted on the cloud.</a:t>
            </a:r>
            <a:endParaRPr lang="en-US" sz="1750" dirty="0"/>
          </a:p>
        </p:txBody>
      </p:sp>
      <p:sp>
        <p:nvSpPr>
          <p:cNvPr id="8" name="Text 5"/>
          <p:cNvSpPr/>
          <p:nvPr/>
        </p:nvSpPr>
        <p:spPr>
          <a:xfrm>
            <a:off x="793790" y="5109924"/>
            <a:ext cx="7556421" cy="362903"/>
          </a:xfrm>
          <a:prstGeom prst="rect">
            <a:avLst/>
          </a:prstGeom>
          <a:noFill/>
        </p:spPr>
        <p:txBody>
          <a:bodyPr wrap="none" lIns="0" tIns="0" rIns="0" bIns="0" rtlCol="0" anchor="t"/>
          <a:lstStyle/>
          <a:p>
            <a:pPr marL="0" indent="0">
              <a:lnSpc>
                <a:spcPts val="2850"/>
              </a:lnSpc>
              <a:buSzPct val="100000"/>
              <a:buFont typeface="+mj-lt"/>
              <a:buNone/>
            </a:pPr>
            <a:r>
              <a:rPr lang="en-US" sz="1750" b="1" dirty="0">
                <a:solidFill>
                  <a:srgbClr val="4A4A45"/>
                </a:solidFill>
                <a:latin typeface="Lato" panose="020F0802020204030203" pitchFamily="34" charset="0"/>
                <a:ea typeface="Lato" panose="020F0802020204030203" pitchFamily="34" charset="-122"/>
                <a:cs typeface="Lato" panose="020F0802020204030203" pitchFamily="34" charset="-120"/>
              </a:rPr>
              <a:t>Zoom &amp; Google Meet</a:t>
            </a:r>
            <a:r>
              <a:rPr lang="en-US" sz="1750" dirty="0">
                <a:solidFill>
                  <a:srgbClr val="4A4A45"/>
                </a:solidFill>
                <a:latin typeface="Lato" panose="020F0802020204030203" pitchFamily="34" charset="0"/>
                <a:ea typeface="Lato" panose="020F0802020204030203" pitchFamily="34" charset="-122"/>
                <a:cs typeface="Lato" panose="020F0802020204030203" pitchFamily="34" charset="-120"/>
              </a:rPr>
              <a:t> → Cloud-based video conferencing.</a:t>
            </a:r>
            <a:endParaRPr lang="en-US" sz="1750" dirty="0"/>
          </a:p>
        </p:txBody>
      </p:sp>
      <p:sp>
        <p:nvSpPr>
          <p:cNvPr id="9" name="Text 6"/>
          <p:cNvSpPr/>
          <p:nvPr/>
        </p:nvSpPr>
        <p:spPr>
          <a:xfrm>
            <a:off x="793790" y="5552123"/>
            <a:ext cx="7556421" cy="362903"/>
          </a:xfrm>
          <a:prstGeom prst="rect">
            <a:avLst/>
          </a:prstGeom>
          <a:noFill/>
        </p:spPr>
        <p:txBody>
          <a:bodyPr wrap="none" lIns="0" tIns="0" rIns="0" bIns="0" rtlCol="0" anchor="t"/>
          <a:lstStyle/>
          <a:p>
            <a:pPr marL="0" indent="0">
              <a:lnSpc>
                <a:spcPts val="2850"/>
              </a:lnSpc>
              <a:buSzPct val="100000"/>
              <a:buFont typeface="+mj-lt"/>
              <a:buNone/>
            </a:pPr>
            <a:r>
              <a:rPr lang="en-US" sz="1750" b="1" dirty="0">
                <a:solidFill>
                  <a:srgbClr val="4A4A45"/>
                </a:solidFill>
                <a:latin typeface="Lato" panose="020F0802020204030203" pitchFamily="34" charset="0"/>
                <a:ea typeface="Lato" panose="020F0802020204030203" pitchFamily="34" charset="-122"/>
                <a:cs typeface="Lato" panose="020F0802020204030203" pitchFamily="34" charset="-120"/>
              </a:rPr>
              <a:t>Online Banking Apps</a:t>
            </a:r>
            <a:r>
              <a:rPr lang="en-US" sz="1750" dirty="0">
                <a:solidFill>
                  <a:srgbClr val="4A4A45"/>
                </a:solidFill>
                <a:latin typeface="Lato" panose="020F0802020204030203" pitchFamily="34" charset="0"/>
                <a:ea typeface="Lato" panose="020F0802020204030203" pitchFamily="34" charset="-122"/>
                <a:cs typeface="Lato" panose="020F0802020204030203" pitchFamily="34" charset="-120"/>
              </a:rPr>
              <a:t> → Secure transactions stored in the cloud.</a:t>
            </a:r>
            <a:endParaRPr lang="en-US" sz="1750" dirty="0"/>
          </a:p>
        </p:txBody>
      </p:sp>
      <p:sp>
        <p:nvSpPr>
          <p:cNvPr id="10" name="Text 7"/>
          <p:cNvSpPr/>
          <p:nvPr/>
        </p:nvSpPr>
        <p:spPr>
          <a:xfrm>
            <a:off x="793790" y="5994321"/>
            <a:ext cx="7556421" cy="725805"/>
          </a:xfrm>
          <a:prstGeom prst="rect">
            <a:avLst/>
          </a:prstGeom>
          <a:noFill/>
        </p:spPr>
        <p:txBody>
          <a:bodyPr wrap="square" lIns="0" tIns="0" rIns="0" bIns="0" rtlCol="0" anchor="t"/>
          <a:lstStyle/>
          <a:p>
            <a:pPr marL="0" indent="0">
              <a:lnSpc>
                <a:spcPts val="2850"/>
              </a:lnSpc>
              <a:buSzPct val="100000"/>
              <a:buFont typeface="+mj-lt"/>
              <a:buNone/>
            </a:pPr>
            <a:r>
              <a:rPr lang="en-US" sz="1750" b="1" dirty="0">
                <a:solidFill>
                  <a:srgbClr val="4A4A45"/>
                </a:solidFill>
                <a:latin typeface="Lato" panose="020F0802020204030203" pitchFamily="34" charset="0"/>
                <a:ea typeface="Lato" panose="020F0802020204030203" pitchFamily="34" charset="-122"/>
                <a:cs typeface="Lato" panose="020F0802020204030203" pitchFamily="34" charset="-120"/>
              </a:rPr>
              <a:t>E-commerce (Amazon, Flipkart)</a:t>
            </a:r>
            <a:r>
              <a:rPr lang="en-US" sz="1750" dirty="0">
                <a:solidFill>
                  <a:srgbClr val="4A4A45"/>
                </a:solidFill>
                <a:latin typeface="Lato" panose="020F0802020204030203" pitchFamily="34" charset="0"/>
                <a:ea typeface="Lato" panose="020F0802020204030203" pitchFamily="34" charset="-122"/>
                <a:cs typeface="Lato" panose="020F0802020204030203" pitchFamily="34" charset="-120"/>
              </a:rPr>
              <a:t> → Cloud-hosted product catalogs &amp; payment processing.</a:t>
            </a:r>
            <a:endParaRPr lang="en-US" sz="1750" dirty="0"/>
          </a:p>
        </p:txBody>
      </p:sp>
      <p:sp>
        <p:nvSpPr>
          <p:cNvPr id="11" name="Text 8"/>
          <p:cNvSpPr/>
          <p:nvPr/>
        </p:nvSpPr>
        <p:spPr>
          <a:xfrm>
            <a:off x="793790" y="6799421"/>
            <a:ext cx="7556421" cy="362903"/>
          </a:xfrm>
          <a:prstGeom prst="rect">
            <a:avLst/>
          </a:prstGeom>
          <a:noFill/>
        </p:spPr>
        <p:txBody>
          <a:bodyPr wrap="none" lIns="0" tIns="0" rIns="0" bIns="0" rtlCol="0" anchor="t"/>
          <a:lstStyle/>
          <a:p>
            <a:pPr marL="0" indent="0">
              <a:lnSpc>
                <a:spcPts val="2850"/>
              </a:lnSpc>
              <a:buSzPct val="100000"/>
              <a:buFont typeface="+mj-lt"/>
              <a:buNone/>
            </a:pPr>
            <a:r>
              <a:rPr lang="en-US" sz="1750" b="1" dirty="0">
                <a:solidFill>
                  <a:srgbClr val="4A4A45"/>
                </a:solidFill>
                <a:latin typeface="Lato" panose="020F0802020204030203" pitchFamily="34" charset="0"/>
                <a:ea typeface="Lato" panose="020F0802020204030203" pitchFamily="34" charset="-122"/>
                <a:cs typeface="Lato" panose="020F0802020204030203" pitchFamily="34" charset="-120"/>
              </a:rPr>
              <a:t>AI Assistants (Alexa, Google Assistant)</a:t>
            </a:r>
            <a:r>
              <a:rPr lang="en-US" sz="1750" dirty="0">
                <a:solidFill>
                  <a:srgbClr val="4A4A45"/>
                </a:solidFill>
                <a:latin typeface="Lato" panose="020F0802020204030203" pitchFamily="34" charset="0"/>
                <a:ea typeface="Lato" panose="020F0802020204030203" pitchFamily="34" charset="-122"/>
                <a:cs typeface="Lato" panose="020F0802020204030203" pitchFamily="34" charset="-120"/>
              </a:rPr>
              <a:t> → Cloud-powered AI models.</a:t>
            </a:r>
            <a:endParaRPr lang="en-US" sz="1750" dirty="0"/>
          </a:p>
        </p:txBody>
      </p:sp>
      <p:sp>
        <p:nvSpPr>
          <p:cNvPr id="12" name="Text 9"/>
          <p:cNvSpPr/>
          <p:nvPr/>
        </p:nvSpPr>
        <p:spPr>
          <a:xfrm>
            <a:off x="793790" y="7241619"/>
            <a:ext cx="7556421" cy="362903"/>
          </a:xfrm>
          <a:prstGeom prst="rect">
            <a:avLst/>
          </a:prstGeom>
          <a:noFill/>
        </p:spPr>
        <p:txBody>
          <a:bodyPr wrap="none" lIns="0" tIns="0" rIns="0" bIns="0" rtlCol="0" anchor="t"/>
          <a:lstStyle/>
          <a:p>
            <a:pPr marL="0" indent="0">
              <a:lnSpc>
                <a:spcPts val="2850"/>
              </a:lnSpc>
              <a:buSzPct val="100000"/>
              <a:buFont typeface="+mj-lt"/>
              <a:buNone/>
            </a:pPr>
            <a:r>
              <a:rPr lang="en-US" sz="1750" b="1" dirty="0">
                <a:solidFill>
                  <a:srgbClr val="4A4A45"/>
                </a:solidFill>
                <a:latin typeface="Lato" panose="020F0802020204030203" pitchFamily="34" charset="0"/>
                <a:ea typeface="Lato" panose="020F0802020204030203" pitchFamily="34" charset="-122"/>
                <a:cs typeface="Lato" panose="020F0802020204030203" pitchFamily="34" charset="-120"/>
              </a:rPr>
              <a:t>Gaming (PUBG, Fortnite)</a:t>
            </a:r>
            <a:r>
              <a:rPr lang="en-US" sz="1750" dirty="0">
                <a:solidFill>
                  <a:srgbClr val="4A4A45"/>
                </a:solidFill>
                <a:latin typeface="Lato" panose="020F0802020204030203" pitchFamily="34" charset="0"/>
                <a:ea typeface="Lato" panose="020F0802020204030203" pitchFamily="34" charset="-122"/>
                <a:cs typeface="Lato" panose="020F0802020204030203" pitchFamily="34" charset="-120"/>
              </a:rPr>
              <a:t> → Cloud-based multiplayer servers.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152168"/>
            <a:ext cx="5670590" cy="708779"/>
          </a:xfrm>
          <a:prstGeom prst="rect">
            <a:avLst/>
          </a:prstGeom>
          <a:noFill/>
        </p:spPr>
        <p:txBody>
          <a:bodyPr wrap="none" lIns="0" tIns="0" rIns="0" bIns="0" rtlCol="0" anchor="t"/>
          <a:lstStyle/>
          <a:p>
            <a:pPr marL="0" indent="0">
              <a:lnSpc>
                <a:spcPts val="5550"/>
              </a:lnSpc>
              <a:buNone/>
            </a:pPr>
            <a:r>
              <a:rPr lang="en-US" sz="4450" b="1" dirty="0">
                <a:solidFill>
                  <a:srgbClr val="282824"/>
                </a:solidFill>
                <a:latin typeface="Calibri Light" panose="020F0302020204030204" charset="0"/>
                <a:ea typeface="Lato Bold" pitchFamily="34" charset="-122"/>
                <a:cs typeface="Calibri Light" panose="020F0302020204030204" charset="0"/>
              </a:rPr>
              <a:t>Cloud Service Models</a:t>
            </a:r>
            <a:endParaRPr lang="en-US" sz="4450" dirty="0">
              <a:latin typeface="Calibri Light" panose="020F0302020204030204" charset="0"/>
              <a:cs typeface="Calibri Light" panose="020F0302020204030204" charset="0"/>
            </a:endParaRPr>
          </a:p>
        </p:txBody>
      </p:sp>
      <p:sp>
        <p:nvSpPr>
          <p:cNvPr id="4" name="Text 1"/>
          <p:cNvSpPr/>
          <p:nvPr/>
        </p:nvSpPr>
        <p:spPr>
          <a:xfrm>
            <a:off x="6280190" y="2201108"/>
            <a:ext cx="7556421" cy="1451610"/>
          </a:xfrm>
          <a:prstGeom prst="rect">
            <a:avLst/>
          </a:prstGeom>
          <a:noFill/>
        </p:spPr>
        <p:txBody>
          <a:bodyPr wrap="square" lIns="0" tIns="0" rIns="0" bIns="0" rtlCol="0" anchor="t"/>
          <a:lstStyle/>
          <a:p>
            <a:pPr marL="0" indent="0">
              <a:lnSpc>
                <a:spcPts val="2850"/>
              </a:lnSpc>
              <a:buNone/>
            </a:pPr>
            <a:r>
              <a:rPr lang="en-US" sz="1750" dirty="0">
                <a:solidFill>
                  <a:srgbClr val="4A4A45"/>
                </a:solidFill>
                <a:latin typeface="Lato" panose="020F0802020204030203" pitchFamily="34" charset="0"/>
                <a:ea typeface="Lato" panose="020F0802020204030203" pitchFamily="34" charset="-122"/>
                <a:cs typeface="Lato" panose="020F0802020204030203" pitchFamily="34" charset="-120"/>
              </a:rPr>
              <a:t>Cloud computing offers three primary service models. IaaS (Infrastructure as a Service) provides virtualized computing resources. PaaS (Platform as a Service) provides a platform for developing and deploying applications. SaaS (Software as a Service) delivers software applications over the Internet.</a:t>
            </a:r>
            <a:endParaRPr lang="en-US" sz="1750" dirty="0"/>
          </a:p>
        </p:txBody>
      </p:sp>
      <p:sp>
        <p:nvSpPr>
          <p:cNvPr id="5" name="Shape 2"/>
          <p:cNvSpPr/>
          <p:nvPr/>
        </p:nvSpPr>
        <p:spPr>
          <a:xfrm>
            <a:off x="6280190" y="4163020"/>
            <a:ext cx="510302" cy="510302"/>
          </a:xfrm>
          <a:prstGeom prst="roundRect">
            <a:avLst>
              <a:gd name="adj" fmla="val 6667"/>
            </a:avLst>
          </a:prstGeom>
          <a:solidFill>
            <a:srgbClr val="E5DFD2"/>
          </a:solidFill>
        </p:spPr>
      </p:sp>
      <p:sp>
        <p:nvSpPr>
          <p:cNvPr id="6" name="Text 3"/>
          <p:cNvSpPr/>
          <p:nvPr/>
        </p:nvSpPr>
        <p:spPr>
          <a:xfrm>
            <a:off x="6436638" y="4248031"/>
            <a:ext cx="197406" cy="340281"/>
          </a:xfrm>
          <a:prstGeom prst="rect">
            <a:avLst/>
          </a:prstGeom>
          <a:noFill/>
        </p:spPr>
        <p:txBody>
          <a:bodyPr wrap="none" lIns="0" tIns="0" rIns="0" bIns="0" rtlCol="0" anchor="t"/>
          <a:lstStyle/>
          <a:p>
            <a:pPr marL="0" indent="0" algn="ctr">
              <a:lnSpc>
                <a:spcPts val="2650"/>
              </a:lnSpc>
              <a:buNone/>
            </a:pPr>
            <a:r>
              <a:rPr lang="en-US" sz="2650" b="1" dirty="0">
                <a:solidFill>
                  <a:srgbClr val="4A4A45"/>
                </a:solidFill>
                <a:latin typeface="Lato Bold" pitchFamily="34" charset="0"/>
                <a:ea typeface="Lato Bold" pitchFamily="34" charset="-122"/>
                <a:cs typeface="Lato Bold" pitchFamily="34" charset="-120"/>
              </a:rPr>
              <a:t>1</a:t>
            </a:r>
            <a:endParaRPr lang="en-US" sz="2650" dirty="0"/>
          </a:p>
        </p:txBody>
      </p:sp>
      <p:sp>
        <p:nvSpPr>
          <p:cNvPr id="7" name="Text 4"/>
          <p:cNvSpPr/>
          <p:nvPr/>
        </p:nvSpPr>
        <p:spPr>
          <a:xfrm>
            <a:off x="7017306" y="4163020"/>
            <a:ext cx="2835235" cy="354330"/>
          </a:xfrm>
          <a:prstGeom prst="rect">
            <a:avLst/>
          </a:prstGeom>
          <a:noFill/>
        </p:spPr>
        <p:txBody>
          <a:bodyPr wrap="none" lIns="0" tIns="0" rIns="0" bIns="0" rtlCol="0" anchor="t"/>
          <a:lstStyle/>
          <a:p>
            <a:pPr marL="0" indent="0">
              <a:lnSpc>
                <a:spcPts val="2750"/>
              </a:lnSpc>
              <a:buNone/>
            </a:pPr>
            <a:r>
              <a:rPr lang="en-US" sz="2200" b="1" dirty="0">
                <a:solidFill>
                  <a:srgbClr val="4A4A45"/>
                </a:solidFill>
                <a:latin typeface="Lato Bold" pitchFamily="34" charset="0"/>
                <a:ea typeface="Lato Bold" pitchFamily="34" charset="-122"/>
                <a:cs typeface="Lato Bold" pitchFamily="34" charset="-120"/>
              </a:rPr>
              <a:t>IaaS</a:t>
            </a:r>
            <a:endParaRPr lang="en-US" sz="2200" dirty="0"/>
          </a:p>
        </p:txBody>
      </p:sp>
      <p:sp>
        <p:nvSpPr>
          <p:cNvPr id="8" name="Text 5"/>
          <p:cNvSpPr/>
          <p:nvPr/>
        </p:nvSpPr>
        <p:spPr>
          <a:xfrm>
            <a:off x="7017306" y="4653439"/>
            <a:ext cx="2927747" cy="725805"/>
          </a:xfrm>
          <a:prstGeom prst="rect">
            <a:avLst/>
          </a:prstGeom>
          <a:noFill/>
        </p:spPr>
        <p:txBody>
          <a:bodyPr wrap="square" lIns="0" tIns="0" rIns="0" bIns="0" rtlCol="0" anchor="t"/>
          <a:lstStyle/>
          <a:p>
            <a:pPr marL="0" indent="0">
              <a:lnSpc>
                <a:spcPts val="2850"/>
              </a:lnSpc>
              <a:buNone/>
            </a:pPr>
            <a:r>
              <a:rPr lang="en-US" sz="1750" dirty="0">
                <a:solidFill>
                  <a:srgbClr val="4A4A45"/>
                </a:solidFill>
                <a:latin typeface="Lato" panose="020F0802020204030203" pitchFamily="34" charset="0"/>
                <a:ea typeface="Lato" panose="020F0802020204030203" pitchFamily="34" charset="-122"/>
                <a:cs typeface="Lato" panose="020F0802020204030203" pitchFamily="34" charset="-120"/>
              </a:rPr>
              <a:t>Gives you the most control over your infrastructure.</a:t>
            </a:r>
            <a:endParaRPr lang="en-US" sz="1750" dirty="0"/>
          </a:p>
        </p:txBody>
      </p:sp>
      <p:sp>
        <p:nvSpPr>
          <p:cNvPr id="9" name="Shape 6"/>
          <p:cNvSpPr/>
          <p:nvPr/>
        </p:nvSpPr>
        <p:spPr>
          <a:xfrm>
            <a:off x="10171867" y="4163020"/>
            <a:ext cx="510302" cy="510302"/>
          </a:xfrm>
          <a:prstGeom prst="roundRect">
            <a:avLst>
              <a:gd name="adj" fmla="val 6667"/>
            </a:avLst>
          </a:prstGeom>
          <a:solidFill>
            <a:srgbClr val="E5DFD2"/>
          </a:solidFill>
        </p:spPr>
      </p:sp>
      <p:sp>
        <p:nvSpPr>
          <p:cNvPr id="10" name="Text 7"/>
          <p:cNvSpPr/>
          <p:nvPr/>
        </p:nvSpPr>
        <p:spPr>
          <a:xfrm>
            <a:off x="10328315" y="4248031"/>
            <a:ext cx="197406" cy="340281"/>
          </a:xfrm>
          <a:prstGeom prst="rect">
            <a:avLst/>
          </a:prstGeom>
          <a:noFill/>
        </p:spPr>
        <p:txBody>
          <a:bodyPr wrap="none" lIns="0" tIns="0" rIns="0" bIns="0" rtlCol="0" anchor="t"/>
          <a:lstStyle/>
          <a:p>
            <a:pPr marL="0" indent="0" algn="ctr">
              <a:lnSpc>
                <a:spcPts val="2650"/>
              </a:lnSpc>
              <a:buNone/>
            </a:pPr>
            <a:r>
              <a:rPr lang="en-US" sz="2650" b="1" dirty="0">
                <a:solidFill>
                  <a:srgbClr val="4A4A45"/>
                </a:solidFill>
                <a:latin typeface="Lato Bold" pitchFamily="34" charset="0"/>
                <a:ea typeface="Lato Bold" pitchFamily="34" charset="-122"/>
                <a:cs typeface="Lato Bold" pitchFamily="34" charset="-120"/>
              </a:rPr>
              <a:t>2</a:t>
            </a:r>
            <a:endParaRPr lang="en-US" sz="2650" dirty="0"/>
          </a:p>
        </p:txBody>
      </p:sp>
      <p:sp>
        <p:nvSpPr>
          <p:cNvPr id="11" name="Text 8"/>
          <p:cNvSpPr/>
          <p:nvPr/>
        </p:nvSpPr>
        <p:spPr>
          <a:xfrm>
            <a:off x="10908983" y="4163020"/>
            <a:ext cx="2835235" cy="354330"/>
          </a:xfrm>
          <a:prstGeom prst="rect">
            <a:avLst/>
          </a:prstGeom>
          <a:noFill/>
        </p:spPr>
        <p:txBody>
          <a:bodyPr wrap="none" lIns="0" tIns="0" rIns="0" bIns="0" rtlCol="0" anchor="t"/>
          <a:lstStyle/>
          <a:p>
            <a:pPr marL="0" indent="0">
              <a:lnSpc>
                <a:spcPts val="2750"/>
              </a:lnSpc>
              <a:buNone/>
            </a:pPr>
            <a:r>
              <a:rPr lang="en-US" sz="2200" b="1" dirty="0">
                <a:solidFill>
                  <a:srgbClr val="4A4A45"/>
                </a:solidFill>
                <a:latin typeface="Lato Bold" pitchFamily="34" charset="0"/>
                <a:ea typeface="Lato Bold" pitchFamily="34" charset="-122"/>
                <a:cs typeface="Lato Bold" pitchFamily="34" charset="-120"/>
              </a:rPr>
              <a:t>PaaS</a:t>
            </a:r>
            <a:endParaRPr lang="en-US" sz="2200" dirty="0"/>
          </a:p>
        </p:txBody>
      </p:sp>
      <p:sp>
        <p:nvSpPr>
          <p:cNvPr id="12" name="Text 9"/>
          <p:cNvSpPr/>
          <p:nvPr/>
        </p:nvSpPr>
        <p:spPr>
          <a:xfrm>
            <a:off x="10908983" y="4653439"/>
            <a:ext cx="2927747" cy="1088708"/>
          </a:xfrm>
          <a:prstGeom prst="rect">
            <a:avLst/>
          </a:prstGeom>
          <a:noFill/>
        </p:spPr>
        <p:txBody>
          <a:bodyPr wrap="square" lIns="0" tIns="0" rIns="0" bIns="0" rtlCol="0" anchor="t"/>
          <a:lstStyle/>
          <a:p>
            <a:pPr marL="0" indent="0">
              <a:lnSpc>
                <a:spcPts val="2850"/>
              </a:lnSpc>
              <a:buNone/>
            </a:pPr>
            <a:r>
              <a:rPr lang="en-US" sz="1750" dirty="0">
                <a:solidFill>
                  <a:srgbClr val="4A4A45"/>
                </a:solidFill>
                <a:latin typeface="Lato" panose="020F0802020204030203" pitchFamily="34" charset="0"/>
                <a:ea typeface="Lato" panose="020F0802020204030203" pitchFamily="34" charset="-122"/>
                <a:cs typeface="Lato" panose="020F0802020204030203" pitchFamily="34" charset="-120"/>
              </a:rPr>
              <a:t>Offers a complete development and deployment environment.</a:t>
            </a:r>
            <a:endParaRPr lang="en-US" sz="1750" dirty="0"/>
          </a:p>
        </p:txBody>
      </p:sp>
      <p:sp>
        <p:nvSpPr>
          <p:cNvPr id="13" name="Shape 10"/>
          <p:cNvSpPr/>
          <p:nvPr/>
        </p:nvSpPr>
        <p:spPr>
          <a:xfrm>
            <a:off x="6280190" y="6224111"/>
            <a:ext cx="510302" cy="510302"/>
          </a:xfrm>
          <a:prstGeom prst="roundRect">
            <a:avLst>
              <a:gd name="adj" fmla="val 6667"/>
            </a:avLst>
          </a:prstGeom>
          <a:solidFill>
            <a:srgbClr val="E5DFD2"/>
          </a:solidFill>
        </p:spPr>
      </p:sp>
      <p:sp>
        <p:nvSpPr>
          <p:cNvPr id="14" name="Text 11"/>
          <p:cNvSpPr/>
          <p:nvPr/>
        </p:nvSpPr>
        <p:spPr>
          <a:xfrm>
            <a:off x="6436638" y="6309122"/>
            <a:ext cx="197406" cy="340281"/>
          </a:xfrm>
          <a:prstGeom prst="rect">
            <a:avLst/>
          </a:prstGeom>
          <a:noFill/>
        </p:spPr>
        <p:txBody>
          <a:bodyPr wrap="none" lIns="0" tIns="0" rIns="0" bIns="0" rtlCol="0" anchor="t"/>
          <a:lstStyle/>
          <a:p>
            <a:pPr marL="0" indent="0" algn="ctr">
              <a:lnSpc>
                <a:spcPts val="2650"/>
              </a:lnSpc>
              <a:buNone/>
            </a:pPr>
            <a:r>
              <a:rPr lang="en-US" sz="2650" b="1" dirty="0">
                <a:solidFill>
                  <a:srgbClr val="4A4A45"/>
                </a:solidFill>
                <a:latin typeface="Lato Bold" pitchFamily="34" charset="0"/>
                <a:ea typeface="Lato Bold" pitchFamily="34" charset="-122"/>
                <a:cs typeface="Lato Bold" pitchFamily="34" charset="-120"/>
              </a:rPr>
              <a:t>3</a:t>
            </a:r>
            <a:endParaRPr lang="en-US" sz="2650" dirty="0"/>
          </a:p>
        </p:txBody>
      </p:sp>
      <p:sp>
        <p:nvSpPr>
          <p:cNvPr id="15" name="Text 12"/>
          <p:cNvSpPr/>
          <p:nvPr/>
        </p:nvSpPr>
        <p:spPr>
          <a:xfrm>
            <a:off x="7017306" y="6224111"/>
            <a:ext cx="2835235" cy="354330"/>
          </a:xfrm>
          <a:prstGeom prst="rect">
            <a:avLst/>
          </a:prstGeom>
          <a:noFill/>
        </p:spPr>
        <p:txBody>
          <a:bodyPr wrap="none" lIns="0" tIns="0" rIns="0" bIns="0" rtlCol="0" anchor="t"/>
          <a:lstStyle/>
          <a:p>
            <a:pPr marL="0" indent="0">
              <a:lnSpc>
                <a:spcPts val="2750"/>
              </a:lnSpc>
              <a:buNone/>
            </a:pPr>
            <a:r>
              <a:rPr lang="en-US" sz="2200" b="1" dirty="0">
                <a:solidFill>
                  <a:srgbClr val="4A4A45"/>
                </a:solidFill>
                <a:latin typeface="Lato Bold" pitchFamily="34" charset="0"/>
                <a:ea typeface="Lato Bold" pitchFamily="34" charset="-122"/>
                <a:cs typeface="Lato Bold" pitchFamily="34" charset="-120"/>
              </a:rPr>
              <a:t>SaaS</a:t>
            </a:r>
            <a:endParaRPr lang="en-US" sz="2200" dirty="0"/>
          </a:p>
        </p:txBody>
      </p:sp>
      <p:sp>
        <p:nvSpPr>
          <p:cNvPr id="16" name="Text 13"/>
          <p:cNvSpPr/>
          <p:nvPr/>
        </p:nvSpPr>
        <p:spPr>
          <a:xfrm>
            <a:off x="7017306" y="6714530"/>
            <a:ext cx="6819305" cy="362903"/>
          </a:xfrm>
          <a:prstGeom prst="rect">
            <a:avLst/>
          </a:prstGeom>
          <a:noFill/>
        </p:spPr>
        <p:txBody>
          <a:bodyPr wrap="none" lIns="0" tIns="0" rIns="0" bIns="0" rtlCol="0" anchor="t"/>
          <a:lstStyle/>
          <a:p>
            <a:pPr marL="0" indent="0">
              <a:lnSpc>
                <a:spcPts val="2850"/>
              </a:lnSpc>
              <a:buNone/>
            </a:pPr>
            <a:r>
              <a:rPr lang="en-US" sz="1750" dirty="0">
                <a:solidFill>
                  <a:srgbClr val="4A4A45"/>
                </a:solidFill>
                <a:latin typeface="Lato" panose="020F0802020204030203" pitchFamily="34" charset="0"/>
                <a:ea typeface="Lato" panose="020F0802020204030203" pitchFamily="34" charset="-122"/>
                <a:cs typeface="Lato" panose="020F0802020204030203" pitchFamily="34" charset="-120"/>
              </a:rPr>
              <a:t>Provides ready-to-use software applications.</a:t>
            </a:r>
            <a:endParaRPr lang="en-US" sz="1750" dirty="0"/>
          </a:p>
        </p:txBody>
      </p:sp>
      <p:pic>
        <p:nvPicPr>
          <p:cNvPr id="17" name="Picture 16"/>
          <p:cNvPicPr>
            <a:picLocks noChangeAspect="1"/>
          </p:cNvPicPr>
          <p:nvPr/>
        </p:nvPicPr>
        <p:blipFill>
          <a:blip r:embed="rId2"/>
          <a:stretch>
            <a:fillRect/>
          </a:stretch>
        </p:blipFill>
        <p:spPr>
          <a:xfrm>
            <a:off x="12336145" y="7667625"/>
            <a:ext cx="2971800" cy="56197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657600" y="2268220"/>
            <a:ext cx="7315200" cy="3692525"/>
          </a:xfrm>
          <a:prstGeom prst="rect">
            <a:avLst/>
          </a:prstGeom>
          <a:noFill/>
        </p:spPr>
        <p:txBody>
          <a:bodyPr wrap="square" rtlCol="0" anchor="t">
            <a:spAutoFit/>
          </a:bodyPr>
          <a:p>
            <a:pPr marL="0" indent="0" algn="l">
              <a:lnSpc>
                <a:spcPct val="100000"/>
              </a:lnSpc>
              <a:buNone/>
            </a:pPr>
            <a:r>
              <a:rPr lang="en-IN" b="1" dirty="0">
                <a:sym typeface="+mn-ea"/>
              </a:rPr>
              <a:t>IaaS (Infrastructure as a Service) – "Virtual Hardware"</a:t>
            </a:r>
            <a:endParaRPr lang="en-IN" sz="1800" b="1" i="0" dirty="0"/>
          </a:p>
          <a:p>
            <a:pPr algn="l">
              <a:lnSpc>
                <a:spcPct val="100000"/>
              </a:lnSpc>
            </a:pPr>
            <a:r>
              <a:rPr lang="en-IN" dirty="0">
                <a:sym typeface="+mn-ea"/>
              </a:rPr>
              <a:t>Provides virtualized computing resources like servers, storage, and networking.</a:t>
            </a:r>
            <a:br>
              <a:rPr lang="en-IN" dirty="0">
                <a:sym typeface="+mn-ea"/>
              </a:rPr>
            </a:br>
            <a:r>
              <a:rPr lang="en-IN" dirty="0">
                <a:sym typeface="+mn-ea"/>
              </a:rPr>
              <a:t>Example: AWS EC2, Google Compute Engine, Microsoft Azure VMs</a:t>
            </a:r>
            <a:endParaRPr lang="en-IN" sz="1800" i="0" dirty="0"/>
          </a:p>
          <a:p>
            <a:pPr marL="0" indent="0" algn="l">
              <a:lnSpc>
                <a:spcPct val="100000"/>
              </a:lnSpc>
              <a:buNone/>
            </a:pPr>
            <a:r>
              <a:rPr lang="en-IN" b="1" dirty="0">
                <a:sym typeface="+mn-ea"/>
              </a:rPr>
              <a:t>PaaS (Platform as a Service) – "Development Platform"</a:t>
            </a:r>
            <a:endParaRPr lang="en-IN" sz="1800" b="1" i="0" dirty="0"/>
          </a:p>
          <a:p>
            <a:pPr algn="l">
              <a:lnSpc>
                <a:spcPct val="100000"/>
              </a:lnSpc>
            </a:pPr>
            <a:r>
              <a:rPr lang="en-IN" dirty="0">
                <a:sym typeface="+mn-ea"/>
              </a:rPr>
              <a:t>Offers a managed environment for developers to build and deploy applications without managing infrastructure.</a:t>
            </a:r>
            <a:br>
              <a:rPr lang="en-IN" dirty="0">
                <a:sym typeface="+mn-ea"/>
              </a:rPr>
            </a:br>
            <a:r>
              <a:rPr lang="en-IN" dirty="0">
                <a:sym typeface="+mn-ea"/>
              </a:rPr>
              <a:t>Example: AWS Elastic Beanstalk, Google App Engine, Heroku</a:t>
            </a:r>
            <a:endParaRPr lang="en-IN" sz="1800" i="0" dirty="0"/>
          </a:p>
          <a:p>
            <a:pPr marL="0" indent="0" algn="l">
              <a:lnSpc>
                <a:spcPct val="100000"/>
              </a:lnSpc>
              <a:buNone/>
            </a:pPr>
            <a:r>
              <a:rPr lang="en-IN" b="1" dirty="0">
                <a:sym typeface="+mn-ea"/>
              </a:rPr>
              <a:t>SaaS (Software as a Service) – "Ready-to-Use Software</a:t>
            </a:r>
            <a:r>
              <a:rPr lang="en-IN" dirty="0">
                <a:sym typeface="+mn-ea"/>
              </a:rPr>
              <a:t>"</a:t>
            </a:r>
            <a:endParaRPr lang="en-IN" sz="1800" i="0" dirty="0"/>
          </a:p>
          <a:p>
            <a:pPr algn="l">
              <a:lnSpc>
                <a:spcPct val="100000"/>
              </a:lnSpc>
            </a:pPr>
            <a:r>
              <a:rPr lang="en-IN" dirty="0">
                <a:sym typeface="+mn-ea"/>
              </a:rPr>
              <a:t>Delivers fully functional applications over the internet, requiring no installation or maintenance.</a:t>
            </a:r>
            <a:br>
              <a:rPr lang="en-IN" dirty="0">
                <a:sym typeface="+mn-ea"/>
              </a:rPr>
            </a:br>
            <a:r>
              <a:rPr lang="en-IN" dirty="0">
                <a:sym typeface="+mn-ea"/>
              </a:rPr>
              <a:t>Example: Gmail, Microsoft 365, Dropbox, Zoom</a:t>
            </a:r>
            <a:endParaRPr lang="en-IN" sz="1800" i="0" dirty="0"/>
          </a:p>
          <a:p>
            <a:pPr marL="0" indent="0">
              <a:lnSpc>
                <a:spcPct val="100000"/>
              </a:lnSpc>
              <a:buNone/>
            </a:pPr>
            <a:endParaRPr lang="en-IN" altLang="en-US" sz="1800" i="0" dirty="0"/>
          </a:p>
        </p:txBody>
      </p:sp>
      <p:pic>
        <p:nvPicPr>
          <p:cNvPr id="3" name="Picture 2"/>
          <p:cNvPicPr>
            <a:picLocks noChangeAspect="1"/>
          </p:cNvPicPr>
          <p:nvPr/>
        </p:nvPicPr>
        <p:blipFill>
          <a:blip r:embed="rId1"/>
          <a:stretch>
            <a:fillRect/>
          </a:stretch>
        </p:blipFill>
        <p:spPr>
          <a:xfrm>
            <a:off x="-1866900" y="410845"/>
            <a:ext cx="5524500" cy="6667500"/>
          </a:xfrm>
          <a:prstGeom prst="rect">
            <a:avLst/>
          </a:prstGeom>
        </p:spPr>
      </p:pic>
      <p:pic>
        <p:nvPicPr>
          <p:cNvPr id="4" name="Picture 3"/>
          <p:cNvPicPr>
            <a:picLocks noChangeAspect="1"/>
          </p:cNvPicPr>
          <p:nvPr/>
        </p:nvPicPr>
        <p:blipFill>
          <a:blip r:embed="rId2"/>
          <a:stretch>
            <a:fillRect/>
          </a:stretch>
        </p:blipFill>
        <p:spPr>
          <a:xfrm>
            <a:off x="12564110" y="7613015"/>
            <a:ext cx="2377440" cy="4495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30314"/>
          </a:xfrm>
          <a:prstGeom prst="rect">
            <a:avLst/>
          </a:prstGeom>
        </p:spPr>
      </p:pic>
      <p:sp>
        <p:nvSpPr>
          <p:cNvPr id="3" name="Text 0"/>
          <p:cNvSpPr/>
          <p:nvPr/>
        </p:nvSpPr>
        <p:spPr>
          <a:xfrm>
            <a:off x="6178034" y="543401"/>
            <a:ext cx="5869424" cy="617458"/>
          </a:xfrm>
          <a:prstGeom prst="rect">
            <a:avLst/>
          </a:prstGeom>
          <a:noFill/>
        </p:spPr>
        <p:txBody>
          <a:bodyPr wrap="none" lIns="0" tIns="0" rIns="0" bIns="0" rtlCol="0" anchor="t"/>
          <a:lstStyle/>
          <a:p>
            <a:pPr marL="0" indent="0">
              <a:lnSpc>
                <a:spcPts val="4850"/>
              </a:lnSpc>
              <a:buNone/>
            </a:pPr>
            <a:r>
              <a:rPr lang="en-US" sz="3850" b="1" dirty="0">
                <a:solidFill>
                  <a:srgbClr val="282824"/>
                </a:solidFill>
                <a:latin typeface="Lato Bold" pitchFamily="34" charset="0"/>
                <a:ea typeface="Lato Bold" pitchFamily="34" charset="-122"/>
                <a:cs typeface="Lato Bold" pitchFamily="34" charset="-120"/>
              </a:rPr>
              <a:t>Cloud Deployment Models</a:t>
            </a:r>
            <a:endParaRPr lang="en-US" sz="3850" dirty="0"/>
          </a:p>
        </p:txBody>
      </p:sp>
      <p:sp>
        <p:nvSpPr>
          <p:cNvPr id="4" name="Text 1"/>
          <p:cNvSpPr/>
          <p:nvPr/>
        </p:nvSpPr>
        <p:spPr>
          <a:xfrm>
            <a:off x="6178034" y="1457206"/>
            <a:ext cx="7760732" cy="1264920"/>
          </a:xfrm>
          <a:prstGeom prst="rect">
            <a:avLst/>
          </a:prstGeom>
          <a:noFill/>
        </p:spPr>
        <p:txBody>
          <a:bodyPr wrap="square" lIns="0" tIns="0" rIns="0" bIns="0" rtlCol="0" anchor="t"/>
          <a:lstStyle/>
          <a:p>
            <a:pPr marL="0" indent="0">
              <a:lnSpc>
                <a:spcPts val="2450"/>
              </a:lnSpc>
              <a:buNone/>
            </a:pPr>
            <a:r>
              <a:rPr lang="en-US" sz="1550" dirty="0">
                <a:solidFill>
                  <a:srgbClr val="4A4A45"/>
                </a:solidFill>
                <a:latin typeface="Lato" panose="020F0802020204030203" pitchFamily="34" charset="0"/>
                <a:ea typeface="Lato" panose="020F0802020204030203" pitchFamily="34" charset="-122"/>
                <a:cs typeface="Lato" panose="020F0802020204030203" pitchFamily="34" charset="-120"/>
              </a:rPr>
              <a:t>Cloud deployment models define where the cloud infrastructure is located. Public clouds are owned and operated by third-party providers. Private clouds are dedicated to a single organization. Hybrid clouds combine public and private clouds. Community clouds are shared by several organizations.</a:t>
            </a:r>
            <a:endParaRPr lang="en-US" sz="1550" dirty="0"/>
          </a:p>
        </p:txBody>
      </p:sp>
      <p:pic>
        <p:nvPicPr>
          <p:cNvPr id="5" name="Image 1" descr="preencoded.png"/>
          <p:cNvPicPr>
            <a:picLocks noChangeAspect="1"/>
          </p:cNvPicPr>
          <p:nvPr/>
        </p:nvPicPr>
        <p:blipFill>
          <a:blip r:embed="rId2"/>
          <a:stretch>
            <a:fillRect/>
          </a:stretch>
        </p:blipFill>
        <p:spPr>
          <a:xfrm>
            <a:off x="6178034" y="2944416"/>
            <a:ext cx="987981" cy="1185624"/>
          </a:xfrm>
          <a:prstGeom prst="rect">
            <a:avLst/>
          </a:prstGeom>
        </p:spPr>
      </p:pic>
      <p:sp>
        <p:nvSpPr>
          <p:cNvPr id="6" name="Text 2"/>
          <p:cNvSpPr/>
          <p:nvPr/>
        </p:nvSpPr>
        <p:spPr>
          <a:xfrm>
            <a:off x="7462361" y="3141940"/>
            <a:ext cx="2470190" cy="308729"/>
          </a:xfrm>
          <a:prstGeom prst="rect">
            <a:avLst/>
          </a:prstGeom>
          <a:noFill/>
        </p:spPr>
        <p:txBody>
          <a:bodyPr wrap="none" lIns="0" tIns="0" rIns="0" bIns="0" rtlCol="0" anchor="t"/>
          <a:lstStyle/>
          <a:p>
            <a:pPr marL="0" indent="0" algn="l">
              <a:lnSpc>
                <a:spcPts val="2400"/>
              </a:lnSpc>
              <a:buNone/>
            </a:pPr>
            <a:r>
              <a:rPr lang="en-US" sz="1900" b="1" dirty="0">
                <a:solidFill>
                  <a:srgbClr val="4A4A45"/>
                </a:solidFill>
                <a:latin typeface="Lato Bold" pitchFamily="34" charset="0"/>
                <a:ea typeface="Lato Bold" pitchFamily="34" charset="-122"/>
                <a:cs typeface="Lato Bold" pitchFamily="34" charset="-120"/>
              </a:rPr>
              <a:t>Public Cloud</a:t>
            </a:r>
            <a:endParaRPr lang="en-US" sz="1900" dirty="0"/>
          </a:p>
        </p:txBody>
      </p:sp>
      <p:pic>
        <p:nvPicPr>
          <p:cNvPr id="7" name="Image 2" descr="preencoded.png"/>
          <p:cNvPicPr>
            <a:picLocks noChangeAspect="1"/>
          </p:cNvPicPr>
          <p:nvPr/>
        </p:nvPicPr>
        <p:blipFill>
          <a:blip r:embed="rId3"/>
          <a:stretch>
            <a:fillRect/>
          </a:stretch>
        </p:blipFill>
        <p:spPr>
          <a:xfrm>
            <a:off x="6178034" y="4130040"/>
            <a:ext cx="987981" cy="1185624"/>
          </a:xfrm>
          <a:prstGeom prst="rect">
            <a:avLst/>
          </a:prstGeom>
        </p:spPr>
      </p:pic>
      <p:sp>
        <p:nvSpPr>
          <p:cNvPr id="8" name="Text 3"/>
          <p:cNvSpPr/>
          <p:nvPr/>
        </p:nvSpPr>
        <p:spPr>
          <a:xfrm>
            <a:off x="7462361" y="4327565"/>
            <a:ext cx="2470190" cy="308729"/>
          </a:xfrm>
          <a:prstGeom prst="rect">
            <a:avLst/>
          </a:prstGeom>
          <a:noFill/>
        </p:spPr>
        <p:txBody>
          <a:bodyPr wrap="none" lIns="0" tIns="0" rIns="0" bIns="0" rtlCol="0" anchor="t"/>
          <a:lstStyle/>
          <a:p>
            <a:pPr marL="0" indent="0" algn="l">
              <a:lnSpc>
                <a:spcPts val="2400"/>
              </a:lnSpc>
              <a:buNone/>
            </a:pPr>
            <a:r>
              <a:rPr lang="en-US" sz="1900" b="1" dirty="0">
                <a:solidFill>
                  <a:srgbClr val="4A4A45"/>
                </a:solidFill>
                <a:latin typeface="Lato Bold" pitchFamily="34" charset="0"/>
                <a:ea typeface="Lato Bold" pitchFamily="34" charset="-122"/>
                <a:cs typeface="Lato Bold" pitchFamily="34" charset="-120"/>
              </a:rPr>
              <a:t>Private Cloud</a:t>
            </a:r>
            <a:endParaRPr lang="en-US" sz="1900" dirty="0"/>
          </a:p>
        </p:txBody>
      </p:sp>
      <p:pic>
        <p:nvPicPr>
          <p:cNvPr id="9" name="Image 3" descr="preencoded.png"/>
          <p:cNvPicPr>
            <a:picLocks noChangeAspect="1"/>
          </p:cNvPicPr>
          <p:nvPr/>
        </p:nvPicPr>
        <p:blipFill>
          <a:blip r:embed="rId4"/>
          <a:stretch>
            <a:fillRect/>
          </a:stretch>
        </p:blipFill>
        <p:spPr>
          <a:xfrm>
            <a:off x="6178034" y="5315664"/>
            <a:ext cx="987981" cy="1185624"/>
          </a:xfrm>
          <a:prstGeom prst="rect">
            <a:avLst/>
          </a:prstGeom>
        </p:spPr>
      </p:pic>
      <p:sp>
        <p:nvSpPr>
          <p:cNvPr id="10" name="Text 4"/>
          <p:cNvSpPr/>
          <p:nvPr/>
        </p:nvSpPr>
        <p:spPr>
          <a:xfrm>
            <a:off x="7462361" y="5513189"/>
            <a:ext cx="2470190" cy="308729"/>
          </a:xfrm>
          <a:prstGeom prst="rect">
            <a:avLst/>
          </a:prstGeom>
          <a:noFill/>
        </p:spPr>
        <p:txBody>
          <a:bodyPr wrap="none" lIns="0" tIns="0" rIns="0" bIns="0" rtlCol="0" anchor="t"/>
          <a:lstStyle/>
          <a:p>
            <a:pPr marL="0" indent="0" algn="l">
              <a:lnSpc>
                <a:spcPts val="2400"/>
              </a:lnSpc>
              <a:buNone/>
            </a:pPr>
            <a:r>
              <a:rPr lang="en-US" sz="1900" b="1" dirty="0">
                <a:solidFill>
                  <a:srgbClr val="4A4A45"/>
                </a:solidFill>
                <a:latin typeface="Lato Bold" pitchFamily="34" charset="0"/>
                <a:ea typeface="Lato Bold" pitchFamily="34" charset="-122"/>
                <a:cs typeface="Lato Bold" pitchFamily="34" charset="-120"/>
              </a:rPr>
              <a:t>Hybrid Cloud</a:t>
            </a:r>
            <a:endParaRPr lang="en-US" sz="1900" dirty="0"/>
          </a:p>
        </p:txBody>
      </p:sp>
      <p:pic>
        <p:nvPicPr>
          <p:cNvPr id="11" name="Image 4" descr="preencoded.png"/>
          <p:cNvPicPr>
            <a:picLocks noChangeAspect="1"/>
          </p:cNvPicPr>
          <p:nvPr/>
        </p:nvPicPr>
        <p:blipFill>
          <a:blip r:embed="rId5"/>
          <a:stretch>
            <a:fillRect/>
          </a:stretch>
        </p:blipFill>
        <p:spPr>
          <a:xfrm>
            <a:off x="6178034" y="6501289"/>
            <a:ext cx="987981" cy="1185624"/>
          </a:xfrm>
          <a:prstGeom prst="rect">
            <a:avLst/>
          </a:prstGeom>
        </p:spPr>
      </p:pic>
      <p:sp>
        <p:nvSpPr>
          <p:cNvPr id="12" name="Text 5"/>
          <p:cNvSpPr/>
          <p:nvPr/>
        </p:nvSpPr>
        <p:spPr>
          <a:xfrm>
            <a:off x="7462361" y="6698813"/>
            <a:ext cx="2470190" cy="308729"/>
          </a:xfrm>
          <a:prstGeom prst="rect">
            <a:avLst/>
          </a:prstGeom>
          <a:noFill/>
        </p:spPr>
        <p:txBody>
          <a:bodyPr wrap="none" lIns="0" tIns="0" rIns="0" bIns="0" rtlCol="0" anchor="t"/>
          <a:lstStyle/>
          <a:p>
            <a:pPr marL="0" indent="0" algn="l">
              <a:lnSpc>
                <a:spcPts val="2400"/>
              </a:lnSpc>
              <a:buNone/>
            </a:pPr>
            <a:r>
              <a:rPr lang="en-US" sz="1900" b="1" dirty="0">
                <a:solidFill>
                  <a:srgbClr val="4A4A45"/>
                </a:solidFill>
                <a:latin typeface="Lato Bold" pitchFamily="34" charset="0"/>
                <a:ea typeface="Lato Bold" pitchFamily="34" charset="-122"/>
                <a:cs typeface="Lato Bold" pitchFamily="34" charset="-120"/>
              </a:rPr>
              <a:t>Community Cloud</a:t>
            </a:r>
            <a:endParaRPr lang="en-US" sz="1900" dirty="0"/>
          </a:p>
        </p:txBody>
      </p:sp>
      <p:pic>
        <p:nvPicPr>
          <p:cNvPr id="13" name="Picture 12"/>
          <p:cNvPicPr>
            <a:picLocks noChangeAspect="1"/>
          </p:cNvPicPr>
          <p:nvPr/>
        </p:nvPicPr>
        <p:blipFill>
          <a:blip r:embed="rId6"/>
          <a:stretch>
            <a:fillRect/>
          </a:stretch>
        </p:blipFill>
        <p:spPr>
          <a:xfrm>
            <a:off x="12527280" y="7589520"/>
            <a:ext cx="2971800" cy="5619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39008" y="501968"/>
            <a:ext cx="5441275" cy="570548"/>
          </a:xfrm>
          <a:prstGeom prst="rect">
            <a:avLst/>
          </a:prstGeom>
          <a:noFill/>
        </p:spPr>
        <p:txBody>
          <a:bodyPr wrap="none" lIns="0" tIns="0" rIns="0" bIns="0" rtlCol="0" anchor="t"/>
          <a:lstStyle/>
          <a:p>
            <a:pPr marL="0" indent="0">
              <a:lnSpc>
                <a:spcPts val="4450"/>
              </a:lnSpc>
              <a:buNone/>
            </a:pPr>
            <a:r>
              <a:rPr lang="en-US" sz="3550" b="1" dirty="0">
                <a:solidFill>
                  <a:srgbClr val="282824"/>
                </a:solidFill>
                <a:latin typeface="Lato Bold" pitchFamily="34" charset="0"/>
                <a:ea typeface="Lato Bold" pitchFamily="34" charset="-122"/>
                <a:cs typeface="Lato Bold" pitchFamily="34" charset="-120"/>
              </a:rPr>
              <a:t>Client-Server Architecture</a:t>
            </a:r>
            <a:endParaRPr lang="en-US" sz="3550" dirty="0"/>
          </a:p>
        </p:txBody>
      </p:sp>
      <p:sp>
        <p:nvSpPr>
          <p:cNvPr id="3" name="Text 1"/>
          <p:cNvSpPr/>
          <p:nvPr/>
        </p:nvSpPr>
        <p:spPr>
          <a:xfrm>
            <a:off x="639008" y="1346359"/>
            <a:ext cx="3317319" cy="342305"/>
          </a:xfrm>
          <a:prstGeom prst="rect">
            <a:avLst/>
          </a:prstGeom>
          <a:noFill/>
        </p:spPr>
        <p:txBody>
          <a:bodyPr wrap="none" lIns="0" tIns="0" rIns="0" bIns="0" rtlCol="0" anchor="t"/>
          <a:lstStyle/>
          <a:p>
            <a:pPr marL="0" indent="0">
              <a:lnSpc>
                <a:spcPts val="2650"/>
              </a:lnSpc>
              <a:buNone/>
            </a:pPr>
            <a:r>
              <a:rPr lang="en-US" sz="2150" b="1" dirty="0">
                <a:solidFill>
                  <a:srgbClr val="282824"/>
                </a:solidFill>
                <a:latin typeface="Lato Bold" pitchFamily="34" charset="0"/>
                <a:ea typeface="Lato Bold" pitchFamily="34" charset="-122"/>
                <a:cs typeface="Lato Bold" pitchFamily="34" charset="-120"/>
              </a:rPr>
              <a:t>Client-Server Architecture </a:t>
            </a:r>
            <a:endParaRPr lang="en-US" sz="2150" dirty="0"/>
          </a:p>
        </p:txBody>
      </p:sp>
      <p:sp>
        <p:nvSpPr>
          <p:cNvPr id="4" name="Text 2"/>
          <p:cNvSpPr/>
          <p:nvPr/>
        </p:nvSpPr>
        <p:spPr>
          <a:xfrm>
            <a:off x="639008" y="1962507"/>
            <a:ext cx="13352383" cy="291941"/>
          </a:xfrm>
          <a:prstGeom prst="rect">
            <a:avLst/>
          </a:prstGeom>
          <a:noFill/>
        </p:spPr>
        <p:txBody>
          <a:bodyPr wrap="none" lIns="0" tIns="0" rIns="0" bIns="0" rtlCol="0" anchor="t"/>
          <a:lstStyle/>
          <a:p>
            <a:pPr marL="0" indent="0">
              <a:lnSpc>
                <a:spcPts val="2300"/>
              </a:lnSpc>
              <a:buNone/>
            </a:pPr>
            <a:r>
              <a:rPr lang="en-US" sz="1400" dirty="0">
                <a:solidFill>
                  <a:srgbClr val="4A4A45"/>
                </a:solidFill>
                <a:latin typeface="Lato" panose="020F0802020204030203" pitchFamily="34" charset="0"/>
                <a:ea typeface="Lato" panose="020F0802020204030203" pitchFamily="34" charset="-122"/>
                <a:cs typeface="Lato" panose="020F0802020204030203" pitchFamily="34" charset="-120"/>
              </a:rPr>
              <a:t>It is a model where a </a:t>
            </a:r>
            <a:r>
              <a:rPr lang="en-US" sz="1400" b="1" dirty="0">
                <a:solidFill>
                  <a:srgbClr val="4A4A45"/>
                </a:solidFill>
                <a:latin typeface="Lato" panose="020F0802020204030203" pitchFamily="34" charset="0"/>
                <a:ea typeface="Lato" panose="020F0802020204030203" pitchFamily="34" charset="-122"/>
                <a:cs typeface="Lato" panose="020F0802020204030203" pitchFamily="34" charset="-120"/>
              </a:rPr>
              <a:t>client (user's device)</a:t>
            </a:r>
            <a:r>
              <a:rPr lang="en-US" sz="1400" dirty="0">
                <a:solidFill>
                  <a:srgbClr val="4A4A45"/>
                </a:solidFill>
                <a:latin typeface="Lato" panose="020F0802020204030203" pitchFamily="34" charset="0"/>
                <a:ea typeface="Lato" panose="020F0802020204030203" pitchFamily="34" charset="-122"/>
                <a:cs typeface="Lato" panose="020F0802020204030203" pitchFamily="34" charset="-120"/>
              </a:rPr>
              <a:t> requests services, and a </a:t>
            </a:r>
            <a:r>
              <a:rPr lang="en-US" sz="1400" b="1" dirty="0">
                <a:solidFill>
                  <a:srgbClr val="4A4A45"/>
                </a:solidFill>
                <a:latin typeface="Lato" panose="020F0802020204030203" pitchFamily="34" charset="0"/>
                <a:ea typeface="Lato" panose="020F0802020204030203" pitchFamily="34" charset="-122"/>
                <a:cs typeface="Lato" panose="020F0802020204030203" pitchFamily="34" charset="-120"/>
              </a:rPr>
              <a:t>server (powerful computer)</a:t>
            </a:r>
            <a:r>
              <a:rPr lang="en-US" sz="1400" dirty="0">
                <a:solidFill>
                  <a:srgbClr val="4A4A45"/>
                </a:solidFill>
                <a:latin typeface="Lato" panose="020F0802020204030203" pitchFamily="34" charset="0"/>
                <a:ea typeface="Lato" panose="020F0802020204030203" pitchFamily="34" charset="-122"/>
                <a:cs typeface="Lato" panose="020F0802020204030203" pitchFamily="34" charset="-120"/>
              </a:rPr>
              <a:t> processes and responds.</a:t>
            </a:r>
            <a:endParaRPr lang="en-US" sz="1400" dirty="0"/>
          </a:p>
        </p:txBody>
      </p:sp>
      <p:sp>
        <p:nvSpPr>
          <p:cNvPr id="5" name="Text 3"/>
          <p:cNvSpPr/>
          <p:nvPr/>
        </p:nvSpPr>
        <p:spPr>
          <a:xfrm>
            <a:off x="639008" y="2528292"/>
            <a:ext cx="2738557" cy="342305"/>
          </a:xfrm>
          <a:prstGeom prst="rect">
            <a:avLst/>
          </a:prstGeom>
          <a:noFill/>
        </p:spPr>
        <p:txBody>
          <a:bodyPr wrap="none" lIns="0" tIns="0" rIns="0" bIns="0" rtlCol="0" anchor="t"/>
          <a:lstStyle/>
          <a:p>
            <a:pPr marL="0" indent="0">
              <a:lnSpc>
                <a:spcPts val="2650"/>
              </a:lnSpc>
              <a:buNone/>
            </a:pPr>
            <a:r>
              <a:rPr lang="en-US" sz="2150" b="1" dirty="0">
                <a:solidFill>
                  <a:srgbClr val="282824"/>
                </a:solidFill>
                <a:latin typeface="Lato Bold" pitchFamily="34" charset="0"/>
                <a:ea typeface="Lato Bold" pitchFamily="34" charset="-122"/>
                <a:cs typeface="Lato Bold" pitchFamily="34" charset="-120"/>
              </a:rPr>
              <a:t>Example:</a:t>
            </a:r>
            <a:endParaRPr lang="en-US" sz="2150" dirty="0"/>
          </a:p>
        </p:txBody>
      </p:sp>
      <p:sp>
        <p:nvSpPr>
          <p:cNvPr id="6" name="Text 4"/>
          <p:cNvSpPr/>
          <p:nvPr/>
        </p:nvSpPr>
        <p:spPr>
          <a:xfrm>
            <a:off x="639008" y="3144441"/>
            <a:ext cx="13352383" cy="291941"/>
          </a:xfrm>
          <a:prstGeom prst="rect">
            <a:avLst/>
          </a:prstGeom>
          <a:noFill/>
        </p:spPr>
        <p:txBody>
          <a:bodyPr wrap="none" lIns="0" tIns="0" rIns="0" bIns="0" rtlCol="0" anchor="t"/>
          <a:lstStyle/>
          <a:p>
            <a:pPr marL="0" indent="0">
              <a:lnSpc>
                <a:spcPts val="2300"/>
              </a:lnSpc>
              <a:buSzPct val="100000"/>
              <a:buFont typeface="+mj-lt"/>
              <a:buNone/>
            </a:pPr>
            <a:r>
              <a:rPr lang="en-US" sz="1400" b="1" dirty="0">
                <a:solidFill>
                  <a:srgbClr val="4A4A45"/>
                </a:solidFill>
                <a:latin typeface="Lato" panose="020F0802020204030203" pitchFamily="34" charset="0"/>
                <a:ea typeface="Lato" panose="020F0802020204030203" pitchFamily="34" charset="-122"/>
                <a:cs typeface="Lato" panose="020F0802020204030203" pitchFamily="34" charset="-120"/>
              </a:rPr>
              <a:t>Google Search</a:t>
            </a:r>
            <a:r>
              <a:rPr lang="en-US" sz="1400" dirty="0">
                <a:solidFill>
                  <a:srgbClr val="4A4A45"/>
                </a:solidFill>
                <a:latin typeface="Lato" panose="020F0802020204030203" pitchFamily="34" charset="0"/>
                <a:ea typeface="Lato" panose="020F0802020204030203" pitchFamily="34" charset="-122"/>
                <a:cs typeface="Lato" panose="020F0802020204030203" pitchFamily="34" charset="-120"/>
              </a:rPr>
              <a:t> → Your browser (client) sends a request to Google’s server, which processes it and returns search results.</a:t>
            </a:r>
            <a:endParaRPr lang="en-US" sz="1400" dirty="0"/>
          </a:p>
        </p:txBody>
      </p:sp>
      <p:sp>
        <p:nvSpPr>
          <p:cNvPr id="7" name="Text 5"/>
          <p:cNvSpPr/>
          <p:nvPr/>
        </p:nvSpPr>
        <p:spPr>
          <a:xfrm>
            <a:off x="639008" y="3500199"/>
            <a:ext cx="13352383" cy="291941"/>
          </a:xfrm>
          <a:prstGeom prst="rect">
            <a:avLst/>
          </a:prstGeom>
          <a:noFill/>
        </p:spPr>
        <p:txBody>
          <a:bodyPr wrap="none" lIns="0" tIns="0" rIns="0" bIns="0" rtlCol="0" anchor="t"/>
          <a:lstStyle/>
          <a:p>
            <a:pPr marL="0" indent="0">
              <a:lnSpc>
                <a:spcPts val="2300"/>
              </a:lnSpc>
              <a:buSzPct val="100000"/>
              <a:buFont typeface="+mj-lt"/>
              <a:buNone/>
            </a:pPr>
            <a:r>
              <a:rPr lang="en-US" sz="1400" b="1" dirty="0">
                <a:solidFill>
                  <a:srgbClr val="4A4A45"/>
                </a:solidFill>
                <a:latin typeface="Lato" panose="020F0802020204030203" pitchFamily="34" charset="0"/>
                <a:ea typeface="Lato" panose="020F0802020204030203" pitchFamily="34" charset="-122"/>
                <a:cs typeface="Lato" panose="020F0802020204030203" pitchFamily="34" charset="-120"/>
              </a:rPr>
              <a:t>Netflix Streaming</a:t>
            </a:r>
            <a:r>
              <a:rPr lang="en-US" sz="1400" dirty="0">
                <a:solidFill>
                  <a:srgbClr val="4A4A45"/>
                </a:solidFill>
                <a:latin typeface="Lato" panose="020F0802020204030203" pitchFamily="34" charset="0"/>
                <a:ea typeface="Lato" panose="020F0802020204030203" pitchFamily="34" charset="-122"/>
                <a:cs typeface="Lato" panose="020F0802020204030203" pitchFamily="34" charset="-120"/>
              </a:rPr>
              <a:t> → Your device (client) requests a movie, and Netflix’s server delivers the video.</a:t>
            </a:r>
            <a:endParaRPr lang="en-US" sz="1400" dirty="0"/>
          </a:p>
        </p:txBody>
      </p:sp>
      <p:sp>
        <p:nvSpPr>
          <p:cNvPr id="8" name="Text 6"/>
          <p:cNvSpPr/>
          <p:nvPr/>
        </p:nvSpPr>
        <p:spPr>
          <a:xfrm>
            <a:off x="2787253" y="5735598"/>
            <a:ext cx="2282071" cy="285274"/>
          </a:xfrm>
          <a:prstGeom prst="rect">
            <a:avLst/>
          </a:prstGeom>
          <a:noFill/>
        </p:spPr>
        <p:txBody>
          <a:bodyPr wrap="none" lIns="0" tIns="0" rIns="0" bIns="0" rtlCol="0" anchor="t"/>
          <a:lstStyle/>
          <a:p>
            <a:pPr marL="0" indent="0" algn="r">
              <a:lnSpc>
                <a:spcPts val="2200"/>
              </a:lnSpc>
              <a:buNone/>
            </a:pPr>
            <a:r>
              <a:rPr lang="en-US" sz="1750" b="1" dirty="0">
                <a:solidFill>
                  <a:srgbClr val="4A4A45"/>
                </a:solidFill>
                <a:latin typeface="Lato Bold" pitchFamily="34" charset="0"/>
                <a:ea typeface="Lato Bold" pitchFamily="34" charset="-122"/>
                <a:cs typeface="Lato Bold" pitchFamily="34" charset="-120"/>
              </a:rPr>
              <a:t>Client Request</a:t>
            </a:r>
            <a:endParaRPr lang="en-US" sz="1750" dirty="0"/>
          </a:p>
        </p:txBody>
      </p:sp>
      <p:pic>
        <p:nvPicPr>
          <p:cNvPr id="9" name="Image 0" descr="preencoded.png"/>
          <p:cNvPicPr>
            <a:picLocks noChangeAspect="1"/>
          </p:cNvPicPr>
          <p:nvPr/>
        </p:nvPicPr>
        <p:blipFill>
          <a:blip r:embed="rId1"/>
          <a:stretch>
            <a:fillRect/>
          </a:stretch>
        </p:blipFill>
        <p:spPr>
          <a:xfrm>
            <a:off x="5434370" y="3997523"/>
            <a:ext cx="3761542" cy="3761542"/>
          </a:xfrm>
          <a:prstGeom prst="rect">
            <a:avLst/>
          </a:prstGeom>
        </p:spPr>
      </p:pic>
      <p:sp>
        <p:nvSpPr>
          <p:cNvPr id="10" name="Text 7"/>
          <p:cNvSpPr/>
          <p:nvPr/>
        </p:nvSpPr>
        <p:spPr>
          <a:xfrm>
            <a:off x="5951875" y="5469315"/>
            <a:ext cx="132398" cy="365165"/>
          </a:xfrm>
          <a:prstGeom prst="rect">
            <a:avLst/>
          </a:prstGeom>
          <a:noFill/>
        </p:spPr>
        <p:txBody>
          <a:bodyPr wrap="none" lIns="0" tIns="0" rIns="0" bIns="0" rtlCol="0" anchor="t"/>
          <a:lstStyle/>
          <a:p>
            <a:pPr marL="0" indent="0">
              <a:lnSpc>
                <a:spcPts val="2850"/>
              </a:lnSpc>
              <a:buNone/>
            </a:pPr>
            <a:r>
              <a:rPr lang="en-US" sz="1750" b="1" dirty="0">
                <a:solidFill>
                  <a:srgbClr val="4A4A45"/>
                </a:solidFill>
                <a:latin typeface="Lato Bold" pitchFamily="34" charset="0"/>
                <a:ea typeface="Lato Bold" pitchFamily="34" charset="-122"/>
                <a:cs typeface="Lato Bold" pitchFamily="34" charset="-120"/>
              </a:rPr>
              <a:t>1</a:t>
            </a:r>
            <a:endParaRPr lang="en-US" sz="1750" dirty="0"/>
          </a:p>
        </p:txBody>
      </p:sp>
      <p:sp>
        <p:nvSpPr>
          <p:cNvPr id="11" name="Text 8"/>
          <p:cNvSpPr/>
          <p:nvPr/>
        </p:nvSpPr>
        <p:spPr>
          <a:xfrm>
            <a:off x="9469755" y="4726781"/>
            <a:ext cx="2282071" cy="285274"/>
          </a:xfrm>
          <a:prstGeom prst="rect">
            <a:avLst/>
          </a:prstGeom>
          <a:noFill/>
        </p:spPr>
        <p:txBody>
          <a:bodyPr wrap="none" lIns="0" tIns="0" rIns="0" bIns="0" rtlCol="0" anchor="t"/>
          <a:lstStyle/>
          <a:p>
            <a:pPr marL="0" indent="0" algn="l">
              <a:lnSpc>
                <a:spcPts val="2200"/>
              </a:lnSpc>
              <a:buNone/>
            </a:pPr>
            <a:r>
              <a:rPr lang="en-US" sz="1750" b="1" dirty="0">
                <a:solidFill>
                  <a:srgbClr val="4A4A45"/>
                </a:solidFill>
                <a:latin typeface="Lato Bold" pitchFamily="34" charset="0"/>
                <a:ea typeface="Lato Bold" pitchFamily="34" charset="-122"/>
                <a:cs typeface="Lato Bold" pitchFamily="34" charset="-120"/>
              </a:rPr>
              <a:t>Server Processing</a:t>
            </a:r>
            <a:endParaRPr lang="en-US" sz="1750" dirty="0"/>
          </a:p>
        </p:txBody>
      </p:sp>
      <p:pic>
        <p:nvPicPr>
          <p:cNvPr id="12" name="Image 1" descr="preencoded.png"/>
          <p:cNvPicPr>
            <a:picLocks noChangeAspect="1"/>
          </p:cNvPicPr>
          <p:nvPr/>
        </p:nvPicPr>
        <p:blipFill>
          <a:blip r:embed="rId2"/>
          <a:stretch>
            <a:fillRect/>
          </a:stretch>
        </p:blipFill>
        <p:spPr>
          <a:xfrm>
            <a:off x="5434370" y="3997523"/>
            <a:ext cx="3761542" cy="3761542"/>
          </a:xfrm>
          <a:prstGeom prst="rect">
            <a:avLst/>
          </a:prstGeom>
        </p:spPr>
      </p:pic>
      <p:sp>
        <p:nvSpPr>
          <p:cNvPr id="13" name="Text 9"/>
          <p:cNvSpPr/>
          <p:nvPr/>
        </p:nvSpPr>
        <p:spPr>
          <a:xfrm>
            <a:off x="8093333" y="4685645"/>
            <a:ext cx="132398" cy="365165"/>
          </a:xfrm>
          <a:prstGeom prst="rect">
            <a:avLst/>
          </a:prstGeom>
          <a:noFill/>
        </p:spPr>
        <p:txBody>
          <a:bodyPr wrap="none" lIns="0" tIns="0" rIns="0" bIns="0" rtlCol="0" anchor="t"/>
          <a:lstStyle/>
          <a:p>
            <a:pPr marL="0" indent="0">
              <a:lnSpc>
                <a:spcPts val="2850"/>
              </a:lnSpc>
              <a:buNone/>
            </a:pPr>
            <a:r>
              <a:rPr lang="en-US" sz="1750" b="1" dirty="0">
                <a:solidFill>
                  <a:srgbClr val="4A4A45"/>
                </a:solidFill>
                <a:latin typeface="Lato Bold" pitchFamily="34" charset="0"/>
                <a:ea typeface="Lato Bold" pitchFamily="34" charset="-122"/>
                <a:cs typeface="Lato Bold" pitchFamily="34" charset="-120"/>
              </a:rPr>
              <a:t>2</a:t>
            </a:r>
            <a:endParaRPr lang="en-US" sz="1750" dirty="0"/>
          </a:p>
        </p:txBody>
      </p:sp>
      <p:sp>
        <p:nvSpPr>
          <p:cNvPr id="14" name="Text 10"/>
          <p:cNvSpPr/>
          <p:nvPr/>
        </p:nvSpPr>
        <p:spPr>
          <a:xfrm>
            <a:off x="9469755" y="6744414"/>
            <a:ext cx="2282071" cy="285274"/>
          </a:xfrm>
          <a:prstGeom prst="rect">
            <a:avLst/>
          </a:prstGeom>
          <a:noFill/>
        </p:spPr>
        <p:txBody>
          <a:bodyPr wrap="none" lIns="0" tIns="0" rIns="0" bIns="0" rtlCol="0" anchor="t"/>
          <a:lstStyle/>
          <a:p>
            <a:pPr marL="0" indent="0" algn="l">
              <a:lnSpc>
                <a:spcPts val="2200"/>
              </a:lnSpc>
              <a:buNone/>
            </a:pPr>
            <a:r>
              <a:rPr lang="en-US" sz="1750" b="1" dirty="0">
                <a:solidFill>
                  <a:srgbClr val="4A4A45"/>
                </a:solidFill>
                <a:latin typeface="Lato Bold" pitchFamily="34" charset="0"/>
                <a:ea typeface="Lato Bold" pitchFamily="34" charset="-122"/>
                <a:cs typeface="Lato Bold" pitchFamily="34" charset="-120"/>
              </a:rPr>
              <a:t>Server Response</a:t>
            </a:r>
            <a:endParaRPr lang="en-US" sz="1750" dirty="0"/>
          </a:p>
        </p:txBody>
      </p:sp>
      <p:pic>
        <p:nvPicPr>
          <p:cNvPr id="15" name="Image 2" descr="preencoded.png"/>
          <p:cNvPicPr>
            <a:picLocks noChangeAspect="1"/>
          </p:cNvPicPr>
          <p:nvPr/>
        </p:nvPicPr>
        <p:blipFill>
          <a:blip r:embed="rId3"/>
          <a:stretch>
            <a:fillRect/>
          </a:stretch>
        </p:blipFill>
        <p:spPr>
          <a:xfrm>
            <a:off x="5434370" y="3997523"/>
            <a:ext cx="3761542" cy="3761542"/>
          </a:xfrm>
          <a:prstGeom prst="rect">
            <a:avLst/>
          </a:prstGeom>
        </p:spPr>
      </p:pic>
      <p:sp>
        <p:nvSpPr>
          <p:cNvPr id="16" name="Text 11"/>
          <p:cNvSpPr/>
          <p:nvPr/>
        </p:nvSpPr>
        <p:spPr>
          <a:xfrm>
            <a:off x="7701260" y="6931997"/>
            <a:ext cx="132398" cy="365165"/>
          </a:xfrm>
          <a:prstGeom prst="rect">
            <a:avLst/>
          </a:prstGeom>
          <a:noFill/>
        </p:spPr>
        <p:txBody>
          <a:bodyPr wrap="none" lIns="0" tIns="0" rIns="0" bIns="0" rtlCol="0" anchor="t"/>
          <a:lstStyle/>
          <a:p>
            <a:pPr marL="0" indent="0">
              <a:lnSpc>
                <a:spcPts val="2850"/>
              </a:lnSpc>
              <a:buNone/>
            </a:pPr>
            <a:r>
              <a:rPr lang="en-US" sz="1750" b="1" dirty="0">
                <a:solidFill>
                  <a:srgbClr val="4A4A45"/>
                </a:solidFill>
                <a:latin typeface="Lato Bold" pitchFamily="34" charset="0"/>
                <a:ea typeface="Lato Bold" pitchFamily="34" charset="-122"/>
                <a:cs typeface="Lato Bold" pitchFamily="34" charset="-120"/>
              </a:rPr>
              <a:t>3</a:t>
            </a:r>
            <a:endParaRPr lang="en-US" sz="1750" dirty="0"/>
          </a:p>
        </p:txBody>
      </p:sp>
      <p:pic>
        <p:nvPicPr>
          <p:cNvPr id="17" name="Picture 16"/>
          <p:cNvPicPr>
            <a:picLocks noChangeAspect="1"/>
          </p:cNvPicPr>
          <p:nvPr/>
        </p:nvPicPr>
        <p:blipFill>
          <a:blip r:embed="rId4"/>
          <a:stretch>
            <a:fillRect/>
          </a:stretch>
        </p:blipFill>
        <p:spPr>
          <a:xfrm>
            <a:off x="11520805" y="7667625"/>
            <a:ext cx="2971800" cy="5619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657600" y="347980"/>
            <a:ext cx="7315200" cy="9906635"/>
          </a:xfrm>
          <a:prstGeom prst="rect">
            <a:avLst/>
          </a:prstGeom>
          <a:noFill/>
        </p:spPr>
        <p:txBody>
          <a:bodyPr wrap="square" rtlCol="0" anchor="t">
            <a:noAutofit/>
          </a:bodyPr>
          <a:p>
            <a:pPr marL="0" indent="0" algn="l">
              <a:lnSpc>
                <a:spcPct val="100000"/>
              </a:lnSpc>
              <a:buNone/>
            </a:pPr>
            <a:r>
              <a:rPr lang="en-GB" altLang="en-IN" sz="2800" b="1" dirty="0">
                <a:sym typeface="+mn-ea"/>
              </a:rPr>
              <a:t>I</a:t>
            </a:r>
            <a:r>
              <a:rPr lang="en-IN" sz="2800" b="1" dirty="0">
                <a:sym typeface="+mn-ea"/>
              </a:rPr>
              <a:t>aaS (Infrastructure as a Service) – "Virtual Hardware"</a:t>
            </a:r>
            <a:endParaRPr lang="en-IN" sz="2800" b="1" i="0" dirty="0"/>
          </a:p>
          <a:p>
            <a:pPr algn="l">
              <a:lnSpc>
                <a:spcPct val="100000"/>
              </a:lnSpc>
            </a:pPr>
            <a:r>
              <a:rPr lang="en-IN" sz="2800" dirty="0">
                <a:sym typeface="+mn-ea"/>
              </a:rPr>
              <a:t>Provide</a:t>
            </a:r>
            <a:r>
              <a:rPr lang="en-IN" b="1" dirty="0">
                <a:sym typeface="+mn-ea"/>
              </a:rPr>
              <a:t>I</a:t>
            </a:r>
            <a:r>
              <a:rPr lang="en-IN" sz="2800" dirty="0">
                <a:sym typeface="+mn-ea"/>
              </a:rPr>
              <a:t>s virtualized computing resources like servers, storage, and networking.</a:t>
            </a:r>
            <a:br>
              <a:rPr lang="en-IN" sz="2800" dirty="0">
                <a:sym typeface="+mn-ea"/>
              </a:rPr>
            </a:br>
            <a:r>
              <a:rPr lang="en-IN" sz="2800" dirty="0">
                <a:sym typeface="+mn-ea"/>
              </a:rPr>
              <a:t>Example: AWS EC2, Google Compute Engine, Microsoft Azure VMs</a:t>
            </a:r>
            <a:endParaRPr lang="en-IN" sz="2800" i="0" dirty="0"/>
          </a:p>
          <a:p>
            <a:pPr marL="0" indent="0" algn="l">
              <a:lnSpc>
                <a:spcPct val="100000"/>
              </a:lnSpc>
              <a:buNone/>
            </a:pPr>
            <a:r>
              <a:rPr lang="en-IN" sz="2800" b="1" dirty="0">
                <a:sym typeface="+mn-ea"/>
              </a:rPr>
              <a:t>PaaS (Platform as a Service) – "Development Platform"</a:t>
            </a:r>
            <a:endParaRPr lang="en-IN" sz="2800" b="1" i="0" dirty="0"/>
          </a:p>
          <a:p>
            <a:pPr algn="l">
              <a:lnSpc>
                <a:spcPct val="100000"/>
              </a:lnSpc>
            </a:pPr>
            <a:r>
              <a:rPr lang="en-IN" sz="2800" dirty="0">
                <a:sym typeface="+mn-ea"/>
              </a:rPr>
              <a:t>Offers a managed environment for developers to build and deploy applications without managing infrastructure.</a:t>
            </a:r>
            <a:br>
              <a:rPr lang="en-IN" sz="2800" dirty="0">
                <a:sym typeface="+mn-ea"/>
              </a:rPr>
            </a:br>
            <a:r>
              <a:rPr lang="en-IN" sz="2800" dirty="0">
                <a:sym typeface="+mn-ea"/>
              </a:rPr>
              <a:t>Example: AWS Elastic Beanstalk, Google App Engine, Heroku</a:t>
            </a:r>
            <a:endParaRPr lang="en-IN" sz="2800" i="0" dirty="0"/>
          </a:p>
          <a:p>
            <a:pPr marL="0" indent="0" algn="l">
              <a:lnSpc>
                <a:spcPct val="100000"/>
              </a:lnSpc>
              <a:buNone/>
            </a:pPr>
            <a:r>
              <a:rPr lang="en-IN" sz="2800" b="1" dirty="0">
                <a:sym typeface="+mn-ea"/>
              </a:rPr>
              <a:t>SaaS (Software as a Service) – "Ready-to-Use Software</a:t>
            </a:r>
            <a:r>
              <a:rPr lang="en-IN" sz="2800" dirty="0">
                <a:sym typeface="+mn-ea"/>
              </a:rPr>
              <a:t>"</a:t>
            </a:r>
            <a:endParaRPr lang="en-IN" sz="2800" i="0" dirty="0"/>
          </a:p>
          <a:p>
            <a:pPr algn="l">
              <a:lnSpc>
                <a:spcPct val="100000"/>
              </a:lnSpc>
            </a:pPr>
            <a:r>
              <a:rPr lang="en-IN" sz="2800" dirty="0">
                <a:sym typeface="+mn-ea"/>
              </a:rPr>
              <a:t>Delivers fully functional applications over the internet, requiring no installation or maintenance.</a:t>
            </a:r>
            <a:br>
              <a:rPr lang="en-IN" sz="2800" dirty="0">
                <a:sym typeface="+mn-ea"/>
              </a:rPr>
            </a:br>
            <a:r>
              <a:rPr lang="en-IN" sz="2800" dirty="0">
                <a:sym typeface="+mn-ea"/>
              </a:rPr>
              <a:t>Example: Gmail, Microsoft 365, Dropbox, Zoom</a:t>
            </a:r>
            <a:endParaRPr lang="en-IN" altLang="en-US" sz="2800" dirty="0">
              <a:sym typeface="+mn-ea"/>
            </a:endParaRPr>
          </a:p>
        </p:txBody>
      </p:sp>
      <p:pic>
        <p:nvPicPr>
          <p:cNvPr id="3" name="Picture 2"/>
          <p:cNvPicPr>
            <a:picLocks noChangeAspect="1"/>
          </p:cNvPicPr>
          <p:nvPr/>
        </p:nvPicPr>
        <p:blipFill>
          <a:blip r:embed="rId1"/>
          <a:stretch>
            <a:fillRect/>
          </a:stretch>
        </p:blipFill>
        <p:spPr>
          <a:xfrm>
            <a:off x="12115800" y="7684770"/>
            <a:ext cx="2377440" cy="44958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6443</Words>
  <Application>WPS Presentation</Application>
  <PresentationFormat>On-screen Show (16:9)</PresentationFormat>
  <Paragraphs>223</Paragraphs>
  <Slides>17</Slides>
  <Notes>10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17</vt:i4>
      </vt:variant>
    </vt:vector>
  </HeadingPairs>
  <TitlesOfParts>
    <vt:vector size="34" baseType="lpstr">
      <vt:lpstr>Arial</vt:lpstr>
      <vt:lpstr>SimSun</vt:lpstr>
      <vt:lpstr>Wingdings</vt:lpstr>
      <vt:lpstr>Lato Bold</vt:lpstr>
      <vt:lpstr>Lato</vt:lpstr>
      <vt:lpstr>Lato</vt:lpstr>
      <vt:lpstr>Lato</vt:lpstr>
      <vt:lpstr>Lato Bold</vt:lpstr>
      <vt:lpstr>Lato Bold</vt:lpstr>
      <vt:lpstr>Segoe Print</vt:lpstr>
      <vt:lpstr>Arial Black</vt:lpstr>
      <vt:lpstr>Calibri Light</vt:lpstr>
      <vt:lpstr>Calibri</vt:lpstr>
      <vt:lpstr>Microsoft YaHei</vt:lpstr>
      <vt:lpstr>Arial Unicode MS</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V UDAY SIDDARDHA</cp:lastModifiedBy>
  <cp:revision>34</cp:revision>
  <dcterms:created xsi:type="dcterms:W3CDTF">2025-02-19T14:01:00Z</dcterms:created>
  <dcterms:modified xsi:type="dcterms:W3CDTF">2025-02-20T16:33:12Z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C6E47BA0D81642F1BB605376213EFABC_12</vt:lpwstr>
  </property>
  <property fmtid="{D5CDD505-2E9C-101B-9397-08002B2CF9AE}" pid="3" name="KSOProductBuildVer">
    <vt:lpwstr>2057-12.2.0.19821</vt:lpwstr>
  </property>
</Properties>
</file>